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8" r:id="rId2"/>
    <p:sldId id="257" r:id="rId3"/>
    <p:sldId id="259" r:id="rId4"/>
    <p:sldId id="260" r:id="rId5"/>
    <p:sldId id="263" r:id="rId6"/>
    <p:sldId id="264" r:id="rId7"/>
    <p:sldId id="267" r:id="rId8"/>
    <p:sldId id="273" r:id="rId9"/>
    <p:sldId id="268" r:id="rId10"/>
    <p:sldId id="261" r:id="rId11"/>
    <p:sldId id="274" r:id="rId12"/>
    <p:sldId id="262" r:id="rId13"/>
    <p:sldId id="269" r:id="rId14"/>
    <p:sldId id="270" r:id="rId15"/>
    <p:sldId id="272" r:id="rId1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47" d="100"/>
          <a:sy n="47" d="100"/>
        </p:scale>
        <p:origin x="-173"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567905B6-D4EA-4FD9-A525-E9FBA97D5BD0}" type="datetimeFigureOut">
              <a:rPr lang="en-US" smtClean="0"/>
              <a:t>9/30/2016</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44ED6CDD-B956-432A-AA28-FA710A712EBD}" type="slidenum">
              <a:rPr lang="en-US" smtClean="0"/>
              <a:t>‹#›</a:t>
            </a:fld>
            <a:endParaRPr lang="en-US"/>
          </a:p>
        </p:txBody>
      </p:sp>
    </p:spTree>
    <p:extLst>
      <p:ext uri="{BB962C8B-B14F-4D97-AF65-F5344CB8AC3E}">
        <p14:creationId xmlns:p14="http://schemas.microsoft.com/office/powerpoint/2010/main" val="1077639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26F833E2-F975-4ADA-96DE-20251E019AB0}" type="datetimeFigureOut">
              <a:rPr lang="en-US" smtClean="0"/>
              <a:t>9/28/2016</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8A279DA0-24C8-4F52-9510-AF71529E0105}" type="slidenum">
              <a:rPr lang="en-US" smtClean="0"/>
              <a:t>‹#›</a:t>
            </a:fld>
            <a:endParaRPr lang="en-US"/>
          </a:p>
        </p:txBody>
      </p:sp>
    </p:spTree>
    <p:extLst>
      <p:ext uri="{BB962C8B-B14F-4D97-AF65-F5344CB8AC3E}">
        <p14:creationId xmlns:p14="http://schemas.microsoft.com/office/powerpoint/2010/main" val="3174146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B38242C8-14BA-4610-98AA-A6086176CE53}" type="slidenum">
              <a:rPr lang="en-US" smtClean="0"/>
              <a:pPr>
                <a:defRPr/>
              </a:pPr>
              <a:t>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938085CE-3651-4696-92A9-E8F82F30BFD5}" type="slidenum">
              <a:rPr lang="en-US" smtClean="0"/>
              <a:pPr>
                <a:defRPr/>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096BBD57-8BE0-4FB7-A0EB-A19D10041627}" type="slidenum">
              <a:rPr lang="en-US" smtClean="0"/>
              <a:pPr>
                <a:defRPr/>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2BBF86-7ED2-45AC-92E1-C22379DF3EE0}"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ABEF5-6CCE-4D63-BFD7-C1A17EACB149}" type="slidenum">
              <a:rPr lang="en-US" smtClean="0"/>
              <a:t>‹#›</a:t>
            </a:fld>
            <a:endParaRPr lang="en-US"/>
          </a:p>
        </p:txBody>
      </p:sp>
    </p:spTree>
    <p:extLst>
      <p:ext uri="{BB962C8B-B14F-4D97-AF65-F5344CB8AC3E}">
        <p14:creationId xmlns:p14="http://schemas.microsoft.com/office/powerpoint/2010/main" val="3316569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2BBF86-7ED2-45AC-92E1-C22379DF3EE0}"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ABEF5-6CCE-4D63-BFD7-C1A17EACB149}" type="slidenum">
              <a:rPr lang="en-US" smtClean="0"/>
              <a:t>‹#›</a:t>
            </a:fld>
            <a:endParaRPr lang="en-US"/>
          </a:p>
        </p:txBody>
      </p:sp>
    </p:spTree>
    <p:extLst>
      <p:ext uri="{BB962C8B-B14F-4D97-AF65-F5344CB8AC3E}">
        <p14:creationId xmlns:p14="http://schemas.microsoft.com/office/powerpoint/2010/main" val="13851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2BBF86-7ED2-45AC-92E1-C22379DF3EE0}"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ABEF5-6CCE-4D63-BFD7-C1A17EACB149}" type="slidenum">
              <a:rPr lang="en-US" smtClean="0"/>
              <a:t>‹#›</a:t>
            </a:fld>
            <a:endParaRPr lang="en-US"/>
          </a:p>
        </p:txBody>
      </p:sp>
    </p:spTree>
    <p:extLst>
      <p:ext uri="{BB962C8B-B14F-4D97-AF65-F5344CB8AC3E}">
        <p14:creationId xmlns:p14="http://schemas.microsoft.com/office/powerpoint/2010/main" val="255916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2BBF86-7ED2-45AC-92E1-C22379DF3EE0}"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ABEF5-6CCE-4D63-BFD7-C1A17EACB149}" type="slidenum">
              <a:rPr lang="en-US" smtClean="0"/>
              <a:t>‹#›</a:t>
            </a:fld>
            <a:endParaRPr lang="en-US"/>
          </a:p>
        </p:txBody>
      </p:sp>
    </p:spTree>
    <p:extLst>
      <p:ext uri="{BB962C8B-B14F-4D97-AF65-F5344CB8AC3E}">
        <p14:creationId xmlns:p14="http://schemas.microsoft.com/office/powerpoint/2010/main" val="2458255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2BBF86-7ED2-45AC-92E1-C22379DF3EE0}" type="datetimeFigureOut">
              <a:rPr lang="en-US" smtClean="0"/>
              <a:t>9/27/2016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5ABEF5-6CCE-4D63-BFD7-C1A17EACB149}" type="slidenum">
              <a:rPr lang="en-US" smtClean="0"/>
              <a:t>‹#›</a:t>
            </a:fld>
            <a:endParaRPr lang="en-US"/>
          </a:p>
        </p:txBody>
      </p:sp>
    </p:spTree>
    <p:extLst>
      <p:ext uri="{BB962C8B-B14F-4D97-AF65-F5344CB8AC3E}">
        <p14:creationId xmlns:p14="http://schemas.microsoft.com/office/powerpoint/2010/main" val="3946744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2BBF86-7ED2-45AC-92E1-C22379DF3EE0}"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ABEF5-6CCE-4D63-BFD7-C1A17EACB149}" type="slidenum">
              <a:rPr lang="en-US" smtClean="0"/>
              <a:t>‹#›</a:t>
            </a:fld>
            <a:endParaRPr lang="en-US"/>
          </a:p>
        </p:txBody>
      </p:sp>
    </p:spTree>
    <p:extLst>
      <p:ext uri="{BB962C8B-B14F-4D97-AF65-F5344CB8AC3E}">
        <p14:creationId xmlns:p14="http://schemas.microsoft.com/office/powerpoint/2010/main" val="4219320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2BBF86-7ED2-45AC-92E1-C22379DF3EE0}" type="datetimeFigureOut">
              <a:rPr lang="en-US" smtClean="0"/>
              <a:t>9/27/2016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5ABEF5-6CCE-4D63-BFD7-C1A17EACB149}" type="slidenum">
              <a:rPr lang="en-US" smtClean="0"/>
              <a:t>‹#›</a:t>
            </a:fld>
            <a:endParaRPr lang="en-US"/>
          </a:p>
        </p:txBody>
      </p:sp>
    </p:spTree>
    <p:extLst>
      <p:ext uri="{BB962C8B-B14F-4D97-AF65-F5344CB8AC3E}">
        <p14:creationId xmlns:p14="http://schemas.microsoft.com/office/powerpoint/2010/main" val="309518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2BBF86-7ED2-45AC-92E1-C22379DF3EE0}" type="datetimeFigureOut">
              <a:rPr lang="en-US" smtClean="0"/>
              <a:t>9/27/2016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5ABEF5-6CCE-4D63-BFD7-C1A17EACB149}" type="slidenum">
              <a:rPr lang="en-US" smtClean="0"/>
              <a:t>‹#›</a:t>
            </a:fld>
            <a:endParaRPr lang="en-US"/>
          </a:p>
        </p:txBody>
      </p:sp>
    </p:spTree>
    <p:extLst>
      <p:ext uri="{BB962C8B-B14F-4D97-AF65-F5344CB8AC3E}">
        <p14:creationId xmlns:p14="http://schemas.microsoft.com/office/powerpoint/2010/main" val="3282710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2BBF86-7ED2-45AC-92E1-C22379DF3EE0}" type="datetimeFigureOut">
              <a:rPr lang="en-US" smtClean="0"/>
              <a:t>9/27/2016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5ABEF5-6CCE-4D63-BFD7-C1A17EACB149}" type="slidenum">
              <a:rPr lang="en-US" smtClean="0"/>
              <a:t>‹#›</a:t>
            </a:fld>
            <a:endParaRPr lang="en-US"/>
          </a:p>
        </p:txBody>
      </p:sp>
    </p:spTree>
    <p:extLst>
      <p:ext uri="{BB962C8B-B14F-4D97-AF65-F5344CB8AC3E}">
        <p14:creationId xmlns:p14="http://schemas.microsoft.com/office/powerpoint/2010/main" val="1243819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BBF86-7ED2-45AC-92E1-C22379DF3EE0}"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ABEF5-6CCE-4D63-BFD7-C1A17EACB149}" type="slidenum">
              <a:rPr lang="en-US" smtClean="0"/>
              <a:t>‹#›</a:t>
            </a:fld>
            <a:endParaRPr lang="en-US"/>
          </a:p>
        </p:txBody>
      </p:sp>
    </p:spTree>
    <p:extLst>
      <p:ext uri="{BB962C8B-B14F-4D97-AF65-F5344CB8AC3E}">
        <p14:creationId xmlns:p14="http://schemas.microsoft.com/office/powerpoint/2010/main" val="3061194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BBF86-7ED2-45AC-92E1-C22379DF3EE0}" type="datetimeFigureOut">
              <a:rPr lang="en-US" smtClean="0"/>
              <a:t>9/27/2016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5ABEF5-6CCE-4D63-BFD7-C1A17EACB149}" type="slidenum">
              <a:rPr lang="en-US" smtClean="0"/>
              <a:t>‹#›</a:t>
            </a:fld>
            <a:endParaRPr lang="en-US"/>
          </a:p>
        </p:txBody>
      </p:sp>
    </p:spTree>
    <p:extLst>
      <p:ext uri="{BB962C8B-B14F-4D97-AF65-F5344CB8AC3E}">
        <p14:creationId xmlns:p14="http://schemas.microsoft.com/office/powerpoint/2010/main" val="2298017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2BBF86-7ED2-45AC-92E1-C22379DF3EE0}" type="datetimeFigureOut">
              <a:rPr lang="en-US" smtClean="0"/>
              <a:t>9/27/2016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5ABEF5-6CCE-4D63-BFD7-C1A17EACB149}" type="slidenum">
              <a:rPr lang="en-US" smtClean="0"/>
              <a:t>‹#›</a:t>
            </a:fld>
            <a:endParaRPr lang="en-US"/>
          </a:p>
        </p:txBody>
      </p:sp>
    </p:spTree>
    <p:extLst>
      <p:ext uri="{BB962C8B-B14F-4D97-AF65-F5344CB8AC3E}">
        <p14:creationId xmlns:p14="http://schemas.microsoft.com/office/powerpoint/2010/main" val="258704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15910" y="5715000"/>
            <a:ext cx="5712179" cy="457200"/>
          </a:xfrm>
        </p:spPr>
        <p:txBody>
          <a:bodyPr>
            <a:normAutofit fontScale="85000" lnSpcReduction="20000"/>
          </a:bodyPr>
          <a:lstStyle/>
          <a:p>
            <a:r>
              <a:rPr lang="en-US" b="1" dirty="0" smtClean="0">
                <a:solidFill>
                  <a:srgbClr val="C00000"/>
                </a:solidFill>
              </a:rPr>
              <a:t>October 12, 2016</a:t>
            </a:r>
            <a:endParaRPr lang="en-US" b="1" dirty="0">
              <a:solidFill>
                <a:srgbClr val="C00000"/>
              </a:solidFill>
            </a:endParaRPr>
          </a:p>
        </p:txBody>
      </p:sp>
      <p:sp>
        <p:nvSpPr>
          <p:cNvPr id="5" name="TextBox 4"/>
          <p:cNvSpPr txBox="1"/>
          <p:nvPr/>
        </p:nvSpPr>
        <p:spPr>
          <a:xfrm>
            <a:off x="990600" y="6169223"/>
            <a:ext cx="7162800" cy="307777"/>
          </a:xfrm>
          <a:prstGeom prst="rect">
            <a:avLst/>
          </a:prstGeom>
          <a:noFill/>
        </p:spPr>
        <p:txBody>
          <a:bodyPr wrap="square" rtlCol="0">
            <a:spAutoFit/>
          </a:bodyPr>
          <a:lstStyle/>
          <a:p>
            <a:pPr algn="ctr"/>
            <a:r>
              <a:rPr lang="en-US" sz="1400" b="1" i="1" dirty="0" smtClean="0"/>
              <a:t>Advocacy  </a:t>
            </a:r>
            <a:r>
              <a:rPr lang="en-US" sz="1400" b="1" i="1" dirty="0" smtClean="0">
                <a:solidFill>
                  <a:srgbClr val="C00000"/>
                </a:solidFill>
                <a:latin typeface="Arial Narrow"/>
              </a:rPr>
              <a:t>■</a:t>
            </a:r>
            <a:r>
              <a:rPr lang="en-US" sz="1400" b="1" i="1" dirty="0" smtClean="0"/>
              <a:t> Training  </a:t>
            </a:r>
            <a:r>
              <a:rPr lang="en-US" sz="1400" b="1" i="1" dirty="0" smtClean="0">
                <a:solidFill>
                  <a:srgbClr val="C00000"/>
                </a:solidFill>
                <a:latin typeface="Arial Narrow"/>
              </a:rPr>
              <a:t>■</a:t>
            </a:r>
            <a:r>
              <a:rPr lang="en-US" sz="1400" b="1" i="1" dirty="0" smtClean="0"/>
              <a:t> Legal Support </a:t>
            </a:r>
            <a:r>
              <a:rPr lang="en-US" sz="1400" b="1" i="1" dirty="0"/>
              <a:t> </a:t>
            </a:r>
            <a:r>
              <a:rPr lang="en-US" sz="1400" b="1" i="1" dirty="0">
                <a:solidFill>
                  <a:srgbClr val="C00000"/>
                </a:solidFill>
                <a:latin typeface="Arial Narrow"/>
              </a:rPr>
              <a:t>■</a:t>
            </a:r>
            <a:r>
              <a:rPr lang="en-US" sz="1400" b="1" i="1" dirty="0"/>
              <a:t> </a:t>
            </a:r>
            <a:r>
              <a:rPr lang="en-US" sz="1400" b="1" i="1" dirty="0" smtClean="0"/>
              <a:t>Member Services </a:t>
            </a:r>
            <a:endParaRPr lang="en-US" sz="1400" b="1" i="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2884714"/>
            <a:ext cx="1409700" cy="1611086"/>
          </a:xfrm>
          <a:prstGeom prst="rect">
            <a:avLst/>
          </a:prstGeom>
          <a:ln w="28575">
            <a:solidFill>
              <a:schemeClr val="tx2"/>
            </a:solidFill>
          </a:ln>
        </p:spPr>
      </p:pic>
      <p:sp>
        <p:nvSpPr>
          <p:cNvPr id="6" name="TextBox 5"/>
          <p:cNvSpPr txBox="1"/>
          <p:nvPr/>
        </p:nvSpPr>
        <p:spPr>
          <a:xfrm>
            <a:off x="990600" y="4763869"/>
            <a:ext cx="7162800" cy="646331"/>
          </a:xfrm>
          <a:prstGeom prst="rect">
            <a:avLst/>
          </a:prstGeom>
          <a:noFill/>
        </p:spPr>
        <p:txBody>
          <a:bodyPr wrap="square" rtlCol="0">
            <a:spAutoFit/>
          </a:bodyPr>
          <a:lstStyle/>
          <a:p>
            <a:pPr algn="ctr"/>
            <a:r>
              <a:rPr lang="en-US" b="1" i="1" dirty="0" smtClean="0"/>
              <a:t>Andy Madden</a:t>
            </a:r>
          </a:p>
          <a:p>
            <a:pPr algn="ctr"/>
            <a:r>
              <a:rPr lang="en-US" b="1" i="1" dirty="0" smtClean="0"/>
              <a:t>Director State Government Affairs</a:t>
            </a:r>
            <a:endParaRPr lang="en-US" b="1" i="1" dirty="0"/>
          </a:p>
        </p:txBody>
      </p:sp>
      <p:sp>
        <p:nvSpPr>
          <p:cNvPr id="4" name="TextBox 3"/>
          <p:cNvSpPr txBox="1"/>
          <p:nvPr/>
        </p:nvSpPr>
        <p:spPr>
          <a:xfrm>
            <a:off x="1676400" y="457200"/>
            <a:ext cx="5943600" cy="1846659"/>
          </a:xfrm>
          <a:prstGeom prst="rect">
            <a:avLst/>
          </a:prstGeom>
          <a:noFill/>
        </p:spPr>
        <p:txBody>
          <a:bodyPr wrap="square" rtlCol="0">
            <a:spAutoFit/>
          </a:bodyPr>
          <a:lstStyle/>
          <a:p>
            <a:pPr algn="ctr"/>
            <a:r>
              <a:rPr lang="en-US" sz="3200" b="1" dirty="0" smtClean="0">
                <a:latin typeface="+mj-lt"/>
              </a:rPr>
              <a:t>NACARA </a:t>
            </a:r>
          </a:p>
          <a:p>
            <a:pPr algn="ctr"/>
            <a:r>
              <a:rPr lang="en-US" sz="3200" b="1" dirty="0" smtClean="0">
                <a:latin typeface="+mj-lt"/>
              </a:rPr>
              <a:t>2016 </a:t>
            </a:r>
            <a:r>
              <a:rPr lang="en-US" sz="3200" b="1" dirty="0">
                <a:latin typeface="+mj-lt"/>
              </a:rPr>
              <a:t>Annual </a:t>
            </a:r>
            <a:r>
              <a:rPr lang="en-US" sz="3200" b="1" dirty="0" smtClean="0">
                <a:latin typeface="+mj-lt"/>
              </a:rPr>
              <a:t>Conference</a:t>
            </a:r>
          </a:p>
          <a:p>
            <a:pPr algn="ctr"/>
            <a:r>
              <a:rPr lang="en-US" sz="3200" b="1" dirty="0">
                <a:latin typeface="+mj-lt"/>
              </a:rPr>
              <a:t> Madison, </a:t>
            </a:r>
            <a:r>
              <a:rPr lang="en-US" sz="3200" b="1" dirty="0" smtClean="0">
                <a:latin typeface="+mj-lt"/>
              </a:rPr>
              <a:t>WI</a:t>
            </a:r>
            <a:endParaRPr lang="en-US" sz="3200" b="1" dirty="0">
              <a:latin typeface="+mj-lt"/>
            </a:endParaRPr>
          </a:p>
          <a:p>
            <a:endParaRPr lang="en-US" dirty="0"/>
          </a:p>
        </p:txBody>
      </p:sp>
    </p:spTree>
    <p:extLst>
      <p:ext uri="{BB962C8B-B14F-4D97-AF65-F5344CB8AC3E}">
        <p14:creationId xmlns:p14="http://schemas.microsoft.com/office/powerpoint/2010/main" val="1836435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CFPB Debt Collection Rulemaking</a:t>
            </a:r>
            <a:endParaRPr lang="en-US" b="1" dirty="0"/>
          </a:p>
        </p:txBody>
      </p:sp>
      <p:sp>
        <p:nvSpPr>
          <p:cNvPr id="3" name="Content Placeholder 2"/>
          <p:cNvSpPr>
            <a:spLocks noGrp="1"/>
          </p:cNvSpPr>
          <p:nvPr>
            <p:ph idx="1"/>
          </p:nvPr>
        </p:nvSpPr>
        <p:spPr/>
        <p:txBody>
          <a:bodyPr>
            <a:normAutofit fontScale="55000" lnSpcReduction="20000"/>
          </a:bodyPr>
          <a:lstStyle/>
          <a:p>
            <a:pPr>
              <a:buFont typeface="Wingdings" panose="05000000000000000000" pitchFamily="2" charset="2"/>
              <a:buChar char="q"/>
            </a:pPr>
            <a:r>
              <a:rPr lang="en-US" b="1" dirty="0"/>
              <a:t>Balance</a:t>
            </a:r>
            <a:r>
              <a:rPr lang="en-US" dirty="0"/>
              <a:t> must be struck between </a:t>
            </a:r>
            <a:r>
              <a:rPr lang="en-US" dirty="0" smtClean="0"/>
              <a:t>protecting consumers </a:t>
            </a:r>
            <a:r>
              <a:rPr lang="en-US" dirty="0"/>
              <a:t>and ensuring a vibrant debt </a:t>
            </a:r>
            <a:r>
              <a:rPr lang="en-US" dirty="0" smtClean="0"/>
              <a:t>collection market</a:t>
            </a:r>
            <a:r>
              <a:rPr lang="en-US" dirty="0"/>
              <a:t>.</a:t>
            </a:r>
            <a:endParaRPr lang="en-US" b="1" u="sng" dirty="0" smtClean="0"/>
          </a:p>
          <a:p>
            <a:pPr lvl="0">
              <a:buFont typeface="Wingdings" panose="05000000000000000000" pitchFamily="2" charset="2"/>
              <a:buChar char="q"/>
            </a:pPr>
            <a:endParaRPr lang="en-US" dirty="0" smtClean="0"/>
          </a:p>
          <a:p>
            <a:pPr>
              <a:buFont typeface="Wingdings" panose="05000000000000000000" pitchFamily="2" charset="2"/>
              <a:buChar char="q"/>
            </a:pPr>
            <a:r>
              <a:rPr lang="en-US" dirty="0"/>
              <a:t>Legitimate and effective </a:t>
            </a:r>
            <a:r>
              <a:rPr lang="en-US" b="1" dirty="0" smtClean="0"/>
              <a:t>two-way communication </a:t>
            </a:r>
            <a:r>
              <a:rPr lang="en-US" dirty="0"/>
              <a:t>must be fostered, not hindered.</a:t>
            </a:r>
          </a:p>
          <a:p>
            <a:pPr>
              <a:buFont typeface="Wingdings" panose="05000000000000000000" pitchFamily="2" charset="2"/>
              <a:buChar char="q"/>
            </a:pPr>
            <a:endParaRPr lang="en-US" dirty="0" smtClean="0"/>
          </a:p>
          <a:p>
            <a:pPr>
              <a:buFont typeface="Wingdings" panose="05000000000000000000" pitchFamily="2" charset="2"/>
              <a:buChar char="q"/>
            </a:pPr>
            <a:r>
              <a:rPr lang="en-US" dirty="0"/>
              <a:t>Rules must reflect the interaction </a:t>
            </a:r>
            <a:r>
              <a:rPr lang="en-US" dirty="0" smtClean="0"/>
              <a:t>between various </a:t>
            </a:r>
            <a:r>
              <a:rPr lang="en-US" dirty="0"/>
              <a:t>players in the collection and credit cycle</a:t>
            </a:r>
            <a:r>
              <a:rPr lang="en-US" dirty="0" smtClean="0"/>
              <a:t>.</a:t>
            </a:r>
          </a:p>
          <a:p>
            <a:pPr>
              <a:buFont typeface="Wingdings" panose="05000000000000000000" pitchFamily="2" charset="2"/>
              <a:buChar char="q"/>
            </a:pPr>
            <a:endParaRPr lang="en-US" dirty="0"/>
          </a:p>
          <a:p>
            <a:pPr>
              <a:buFont typeface="Wingdings" panose="05000000000000000000" pitchFamily="2" charset="2"/>
              <a:buChar char="q"/>
            </a:pPr>
            <a:r>
              <a:rPr lang="en-US" dirty="0"/>
              <a:t>A </a:t>
            </a:r>
            <a:r>
              <a:rPr lang="en-US" b="1" dirty="0"/>
              <a:t>flexible framework</a:t>
            </a:r>
            <a:r>
              <a:rPr lang="en-US" dirty="0"/>
              <a:t> is crucial </a:t>
            </a:r>
            <a:r>
              <a:rPr lang="en-US" dirty="0" smtClean="0"/>
              <a:t>to accommodate </a:t>
            </a:r>
            <a:r>
              <a:rPr lang="en-US" dirty="0"/>
              <a:t>differences in the debt </a:t>
            </a:r>
            <a:r>
              <a:rPr lang="en-US" dirty="0" smtClean="0"/>
              <a:t>collection market.</a:t>
            </a:r>
          </a:p>
          <a:p>
            <a:pPr>
              <a:buFont typeface="Wingdings" panose="05000000000000000000" pitchFamily="2" charset="2"/>
              <a:buChar char="q"/>
            </a:pPr>
            <a:endParaRPr lang="en-US" dirty="0"/>
          </a:p>
          <a:p>
            <a:pPr>
              <a:buFont typeface="Wingdings" panose="05000000000000000000" pitchFamily="2" charset="2"/>
              <a:buChar char="q"/>
            </a:pPr>
            <a:r>
              <a:rPr lang="en-US" dirty="0"/>
              <a:t>Maximum </a:t>
            </a:r>
            <a:r>
              <a:rPr lang="en-US" b="1" dirty="0"/>
              <a:t>clarity</a:t>
            </a:r>
            <a:r>
              <a:rPr lang="en-US" dirty="0"/>
              <a:t> in new debt collection </a:t>
            </a:r>
            <a:r>
              <a:rPr lang="en-US" dirty="0" smtClean="0"/>
              <a:t>rules is </a:t>
            </a:r>
            <a:r>
              <a:rPr lang="en-US" dirty="0"/>
              <a:t>essential</a:t>
            </a:r>
            <a:r>
              <a:rPr lang="en-US" dirty="0" smtClean="0"/>
              <a:t>.</a:t>
            </a:r>
          </a:p>
          <a:p>
            <a:pPr>
              <a:buFont typeface="Wingdings" panose="05000000000000000000" pitchFamily="2" charset="2"/>
              <a:buChar char="q"/>
            </a:pPr>
            <a:endParaRPr lang="en-US" dirty="0" smtClean="0"/>
          </a:p>
          <a:p>
            <a:pPr>
              <a:buFont typeface="Wingdings" panose="05000000000000000000" pitchFamily="2" charset="2"/>
              <a:buChar char="q"/>
            </a:pPr>
            <a:r>
              <a:rPr lang="en-US" dirty="0" smtClean="0"/>
              <a:t>Outdated</a:t>
            </a:r>
            <a:r>
              <a:rPr lang="en-US" dirty="0"/>
              <a:t>, unnecessary or </a:t>
            </a:r>
            <a:r>
              <a:rPr lang="en-US" dirty="0" smtClean="0"/>
              <a:t>unduly burdensome </a:t>
            </a:r>
            <a:r>
              <a:rPr lang="en-US" dirty="0"/>
              <a:t>legal requirements under the </a:t>
            </a:r>
            <a:r>
              <a:rPr lang="en-US" dirty="0" smtClean="0"/>
              <a:t>federal FDCPA should </a:t>
            </a:r>
            <a:r>
              <a:rPr lang="en-US" dirty="0"/>
              <a:t>be addressed in the rulemaking to </a:t>
            </a:r>
            <a:r>
              <a:rPr lang="en-US" dirty="0" smtClean="0"/>
              <a:t>create certainty </a:t>
            </a:r>
            <a:r>
              <a:rPr lang="en-US" dirty="0"/>
              <a:t>and consistency.</a:t>
            </a:r>
          </a:p>
        </p:txBody>
      </p:sp>
      <p:cxnSp>
        <p:nvCxnSpPr>
          <p:cNvPr id="4" name="Straight Connector 3"/>
          <p:cNvCxnSpPr/>
          <p:nvPr/>
        </p:nvCxnSpPr>
        <p:spPr>
          <a:xfrm>
            <a:off x="1295400" y="1219200"/>
            <a:ext cx="6705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6041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Advancing Technology/ Changing Consumer Preferences</a:t>
            </a:r>
            <a:endParaRPr lang="en-US" b="1" dirty="0"/>
          </a:p>
        </p:txBody>
      </p:sp>
      <p:sp>
        <p:nvSpPr>
          <p:cNvPr id="3" name="Content Placeholder 2"/>
          <p:cNvSpPr>
            <a:spLocks noGrp="1"/>
          </p:cNvSpPr>
          <p:nvPr>
            <p:ph idx="1"/>
          </p:nvPr>
        </p:nvSpPr>
        <p:spPr>
          <a:xfrm>
            <a:off x="228600" y="1722437"/>
            <a:ext cx="8458200" cy="4525963"/>
          </a:xfrm>
        </p:spPr>
        <p:txBody>
          <a:bodyPr>
            <a:normAutofit fontScale="85000" lnSpcReduction="10000"/>
          </a:bodyPr>
          <a:lstStyle/>
          <a:p>
            <a:pPr lvl="0"/>
            <a:r>
              <a:rPr lang="en-US" dirty="0"/>
              <a:t>Hindering two-way communication between collectors and consumers to discuss debt resolution options exposes consumers to long-term harm by increasing the likelihood of litigation to recover the outstanding debt.</a:t>
            </a:r>
          </a:p>
          <a:p>
            <a:endParaRPr lang="en-US" dirty="0"/>
          </a:p>
          <a:p>
            <a:r>
              <a:rPr lang="en-US" dirty="0"/>
              <a:t>Debt collectors, if expressly authorized by regulation, would welcome using technology to communicate with consumers, including the use of email, text messages, web portals, social media, instant messaging, wireless telephones </a:t>
            </a:r>
            <a:r>
              <a:rPr lang="en-US" dirty="0" smtClean="0"/>
              <a:t>and </a:t>
            </a:r>
            <a:r>
              <a:rPr lang="en-US" dirty="0"/>
              <a:t>devices, and other modern means</a:t>
            </a:r>
            <a:r>
              <a:rPr lang="en-US" dirty="0" smtClean="0"/>
              <a:t>.</a:t>
            </a:r>
          </a:p>
          <a:p>
            <a:endParaRPr lang="en-US" dirty="0"/>
          </a:p>
        </p:txBody>
      </p:sp>
      <p:cxnSp>
        <p:nvCxnSpPr>
          <p:cNvPr id="4" name="Straight Connector 3"/>
          <p:cNvCxnSpPr/>
          <p:nvPr/>
        </p:nvCxnSpPr>
        <p:spPr>
          <a:xfrm>
            <a:off x="1295400" y="1600200"/>
            <a:ext cx="6705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60449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FCC / TCPA</a:t>
            </a:r>
            <a:endParaRPr lang="en-US" b="1" dirty="0"/>
          </a:p>
        </p:txBody>
      </p:sp>
      <p:sp>
        <p:nvSpPr>
          <p:cNvPr id="3" name="Content Placeholder 2"/>
          <p:cNvSpPr>
            <a:spLocks noGrp="1"/>
          </p:cNvSpPr>
          <p:nvPr>
            <p:ph idx="1"/>
          </p:nvPr>
        </p:nvSpPr>
        <p:spPr/>
        <p:txBody>
          <a:bodyPr>
            <a:normAutofit fontScale="70000" lnSpcReduction="20000"/>
          </a:bodyPr>
          <a:lstStyle/>
          <a:p>
            <a:pPr lvl="0">
              <a:buFont typeface="Wingdings" panose="05000000000000000000" pitchFamily="2" charset="2"/>
              <a:buChar char="q"/>
            </a:pPr>
            <a:r>
              <a:rPr lang="en-US" dirty="0"/>
              <a:t> </a:t>
            </a:r>
            <a:r>
              <a:rPr lang="en-US" sz="2900" dirty="0" smtClean="0"/>
              <a:t>Pew Research Internet Project over 90% of adult Americans have a cellphone or smartphone but it is very hard for a collector to communicate with a consumer on a cell phone.</a:t>
            </a:r>
          </a:p>
          <a:p>
            <a:pPr>
              <a:buFont typeface="Wingdings" panose="05000000000000000000" pitchFamily="2" charset="2"/>
              <a:buChar char="q"/>
            </a:pPr>
            <a:endParaRPr lang="en-US" sz="2900" dirty="0" smtClean="0"/>
          </a:p>
          <a:p>
            <a:pPr lvl="0">
              <a:buFont typeface="Wingdings" panose="05000000000000000000" pitchFamily="2" charset="2"/>
              <a:buChar char="q"/>
            </a:pPr>
            <a:r>
              <a:rPr lang="en-US" sz="2900" dirty="0" smtClean="0"/>
              <a:t>As smartphones have become more popular in the United States, landline phones are vanishing. According to data from the Center of Disease Control and Prevention, ten years ago, 9 in 10 households had an operational landline phone.</a:t>
            </a:r>
          </a:p>
          <a:p>
            <a:pPr>
              <a:buFont typeface="Wingdings" panose="05000000000000000000" pitchFamily="2" charset="2"/>
              <a:buChar char="q"/>
            </a:pPr>
            <a:endParaRPr lang="en-US" sz="2900" dirty="0" smtClean="0"/>
          </a:p>
          <a:p>
            <a:pPr>
              <a:buFont typeface="Wingdings" panose="05000000000000000000" pitchFamily="2" charset="2"/>
              <a:buChar char="q"/>
            </a:pPr>
            <a:r>
              <a:rPr lang="en-US" sz="2900" dirty="0" smtClean="0"/>
              <a:t>During the second half of 2015 nearly one-half of American homes (48.3%) had only wireless telephones (cellphone/smartphone).  This number is only growing.</a:t>
            </a:r>
          </a:p>
          <a:p>
            <a:pPr>
              <a:buFont typeface="Wingdings" panose="05000000000000000000" pitchFamily="2" charset="2"/>
              <a:buChar char="q"/>
            </a:pPr>
            <a:endParaRPr lang="en-US" sz="2900" dirty="0" smtClean="0"/>
          </a:p>
          <a:p>
            <a:pPr lvl="0">
              <a:buFont typeface="Wingdings" panose="05000000000000000000" pitchFamily="2" charset="2"/>
              <a:buChar char="q"/>
            </a:pPr>
            <a:r>
              <a:rPr lang="en-US" sz="2900" dirty="0" smtClean="0"/>
              <a:t>More than two-thirds of all adults aged 25-34 and of adults renting their homes were living in wireless-only households.</a:t>
            </a:r>
            <a:endParaRPr lang="en-US" sz="2900" dirty="0"/>
          </a:p>
        </p:txBody>
      </p:sp>
      <p:cxnSp>
        <p:nvCxnSpPr>
          <p:cNvPr id="4" name="Straight Connector 3"/>
          <p:cNvCxnSpPr/>
          <p:nvPr/>
        </p:nvCxnSpPr>
        <p:spPr>
          <a:xfrm>
            <a:off x="1295400" y="1295400"/>
            <a:ext cx="6705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29175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FCC / TCPA</a:t>
            </a:r>
            <a:endParaRPr lang="en-US" b="1" dirty="0"/>
          </a:p>
        </p:txBody>
      </p:sp>
      <p:sp>
        <p:nvSpPr>
          <p:cNvPr id="3" name="Content Placeholder 2"/>
          <p:cNvSpPr>
            <a:spLocks noGrp="1"/>
          </p:cNvSpPr>
          <p:nvPr>
            <p:ph idx="1"/>
          </p:nvPr>
        </p:nvSpPr>
        <p:spPr>
          <a:xfrm>
            <a:off x="228600" y="1600200"/>
            <a:ext cx="7924800" cy="4525963"/>
          </a:xfrm>
        </p:spPr>
        <p:txBody>
          <a:bodyPr>
            <a:normAutofit/>
          </a:bodyPr>
          <a:lstStyle/>
          <a:p>
            <a:pPr lvl="0">
              <a:buFont typeface="Wingdings" panose="05000000000000000000" pitchFamily="2" charset="2"/>
              <a:buChar char="q"/>
            </a:pPr>
            <a:r>
              <a:rPr lang="en-US" sz="2800" dirty="0" smtClean="0"/>
              <a:t> </a:t>
            </a:r>
            <a:r>
              <a:rPr lang="en-US" sz="2200" dirty="0" smtClean="0"/>
              <a:t>July </a:t>
            </a:r>
            <a:r>
              <a:rPr lang="en-US" sz="2200" dirty="0"/>
              <a:t>10, 2015 </a:t>
            </a:r>
            <a:r>
              <a:rPr lang="en-US" sz="2200" dirty="0" smtClean="0"/>
              <a:t>released TCPA </a:t>
            </a:r>
            <a:r>
              <a:rPr lang="en-US" sz="2200" dirty="0"/>
              <a:t>Omnibus </a:t>
            </a:r>
            <a:r>
              <a:rPr lang="en-US" sz="2200" dirty="0" smtClean="0"/>
              <a:t>Declaratory </a:t>
            </a:r>
            <a:r>
              <a:rPr lang="en-US" sz="2200" dirty="0"/>
              <a:t>Ruling and Order. </a:t>
            </a:r>
            <a:endParaRPr lang="en-US" sz="2200" dirty="0" smtClean="0"/>
          </a:p>
          <a:p>
            <a:pPr lvl="0">
              <a:buFont typeface="Wingdings" panose="05000000000000000000" pitchFamily="2" charset="2"/>
              <a:buChar char="q"/>
            </a:pPr>
            <a:endParaRPr lang="en-US" sz="2200" dirty="0" smtClean="0"/>
          </a:p>
          <a:p>
            <a:pPr lvl="0">
              <a:buFont typeface="Wingdings" panose="05000000000000000000" pitchFamily="2" charset="2"/>
              <a:buChar char="q"/>
            </a:pPr>
            <a:r>
              <a:rPr lang="en-US" sz="2200" dirty="0" smtClean="0"/>
              <a:t> ACA </a:t>
            </a:r>
            <a:r>
              <a:rPr lang="en-US" sz="2200" dirty="0"/>
              <a:t>International filed a </a:t>
            </a:r>
            <a:r>
              <a:rPr lang="en-US" sz="2200" dirty="0" smtClean="0"/>
              <a:t>lawsuit.  Consolidated with 9 other entity actions.</a:t>
            </a:r>
          </a:p>
          <a:p>
            <a:pPr lvl="0">
              <a:buFont typeface="Wingdings" panose="05000000000000000000" pitchFamily="2" charset="2"/>
              <a:buChar char="q"/>
            </a:pPr>
            <a:endParaRPr lang="en-US" sz="2200" dirty="0" smtClean="0"/>
          </a:p>
          <a:p>
            <a:pPr>
              <a:buFont typeface="Wingdings" panose="05000000000000000000" pitchFamily="2" charset="2"/>
              <a:buChar char="q"/>
            </a:pPr>
            <a:r>
              <a:rPr lang="en-US" sz="2200" dirty="0" smtClean="0"/>
              <a:t> Oct. 19 - </a:t>
            </a:r>
            <a:r>
              <a:rPr lang="en-US" sz="2200" dirty="0" smtClean="0"/>
              <a:t>Oral Arguments before the </a:t>
            </a:r>
            <a:r>
              <a:rPr lang="en-US" sz="2200" dirty="0" smtClean="0"/>
              <a:t>United States Court of Appeals for the District </a:t>
            </a:r>
            <a:r>
              <a:rPr lang="en-US" sz="2500" dirty="0" smtClean="0"/>
              <a:t>of Columbia Circuit</a:t>
            </a:r>
            <a:r>
              <a:rPr lang="en-US" sz="2800" dirty="0" smtClean="0"/>
              <a:t>.</a:t>
            </a:r>
            <a:endParaRPr lang="en-US" sz="2800" dirty="0"/>
          </a:p>
        </p:txBody>
      </p:sp>
      <p:cxnSp>
        <p:nvCxnSpPr>
          <p:cNvPr id="4" name="Straight Connector 3"/>
          <p:cNvCxnSpPr/>
          <p:nvPr/>
        </p:nvCxnSpPr>
        <p:spPr>
          <a:xfrm>
            <a:off x="1295400" y="1295400"/>
            <a:ext cx="6705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96915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FCC / TCPA</a:t>
            </a:r>
            <a:endParaRPr lang="en-US" b="1" dirty="0"/>
          </a:p>
        </p:txBody>
      </p:sp>
      <p:sp>
        <p:nvSpPr>
          <p:cNvPr id="3" name="Content Placeholder 2"/>
          <p:cNvSpPr>
            <a:spLocks noGrp="1"/>
          </p:cNvSpPr>
          <p:nvPr>
            <p:ph idx="1"/>
          </p:nvPr>
        </p:nvSpPr>
        <p:spPr>
          <a:xfrm>
            <a:off x="228600" y="1600200"/>
            <a:ext cx="8458200" cy="4525963"/>
          </a:xfrm>
        </p:spPr>
        <p:txBody>
          <a:bodyPr>
            <a:normAutofit fontScale="85000" lnSpcReduction="10000"/>
          </a:bodyPr>
          <a:lstStyle/>
          <a:p>
            <a:pPr lvl="0"/>
            <a:r>
              <a:rPr lang="en-US" dirty="0" smtClean="0"/>
              <a:t>Bipartisan </a:t>
            </a:r>
            <a:r>
              <a:rPr lang="en-US" dirty="0"/>
              <a:t>Budget Act of 2015 </a:t>
            </a:r>
            <a:r>
              <a:rPr lang="en-US" dirty="0" smtClean="0"/>
              <a:t> - Directs FCC to implement rules to exempt </a:t>
            </a:r>
            <a:r>
              <a:rPr lang="en-US" dirty="0"/>
              <a:t>autodialed calls “made solely to collect a debt owed to or guaranteed by the United States”</a:t>
            </a:r>
            <a:endParaRPr lang="en-US" dirty="0" smtClean="0"/>
          </a:p>
          <a:p>
            <a:pPr lvl="0"/>
            <a:endParaRPr lang="en-US" dirty="0" smtClean="0"/>
          </a:p>
          <a:p>
            <a:pPr lvl="0"/>
            <a:r>
              <a:rPr lang="en-US" dirty="0" smtClean="0"/>
              <a:t>FCC issued final rules on August 11, 2016.</a:t>
            </a:r>
          </a:p>
          <a:p>
            <a:pPr lvl="0"/>
            <a:endParaRPr lang="en-US" dirty="0"/>
          </a:p>
          <a:p>
            <a:pPr lvl="0"/>
            <a:r>
              <a:rPr lang="en-US" dirty="0" smtClean="0"/>
              <a:t>Rules </a:t>
            </a:r>
            <a:r>
              <a:rPr lang="en-US" dirty="0"/>
              <a:t>only apply to calls initiated through an automatic telephone dialing system for the purpose of collecting debts owed to the federal government </a:t>
            </a:r>
            <a:r>
              <a:rPr lang="en-US" i="1" dirty="0"/>
              <a:t>without </a:t>
            </a:r>
            <a:r>
              <a:rPr lang="en-US" dirty="0"/>
              <a:t>the consumer’s prior express consent.</a:t>
            </a:r>
            <a:endParaRPr lang="en-US" dirty="0" smtClean="0"/>
          </a:p>
        </p:txBody>
      </p:sp>
      <p:cxnSp>
        <p:nvCxnSpPr>
          <p:cNvPr id="4" name="Straight Connector 3"/>
          <p:cNvCxnSpPr/>
          <p:nvPr/>
        </p:nvCxnSpPr>
        <p:spPr>
          <a:xfrm>
            <a:off x="1295400" y="1295400"/>
            <a:ext cx="6705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631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Unintended Consequences</a:t>
            </a:r>
            <a:endParaRPr lang="en-US" b="1" dirty="0"/>
          </a:p>
        </p:txBody>
      </p:sp>
      <p:sp>
        <p:nvSpPr>
          <p:cNvPr id="3" name="Content Placeholder 2"/>
          <p:cNvSpPr>
            <a:spLocks noGrp="1"/>
          </p:cNvSpPr>
          <p:nvPr>
            <p:ph idx="1"/>
          </p:nvPr>
        </p:nvSpPr>
        <p:spPr>
          <a:xfrm>
            <a:off x="228600" y="1600200"/>
            <a:ext cx="8458200" cy="4525963"/>
          </a:xfrm>
        </p:spPr>
        <p:txBody>
          <a:bodyPr>
            <a:normAutofit fontScale="32500" lnSpcReduction="20000"/>
          </a:bodyPr>
          <a:lstStyle/>
          <a:p>
            <a:r>
              <a:rPr lang="en-US" sz="5300" dirty="0" smtClean="0"/>
              <a:t>Laws </a:t>
            </a:r>
            <a:r>
              <a:rPr lang="en-US" sz="5300" dirty="0"/>
              <a:t>that had the best intentions of protecting consumers are now preventing consumers from receiving important financial information. It is time to update laws and embrace advancing technology</a:t>
            </a:r>
            <a:r>
              <a:rPr lang="en-US" sz="5300" dirty="0" smtClean="0"/>
              <a:t>.</a:t>
            </a:r>
          </a:p>
          <a:p>
            <a:endParaRPr lang="en-US" sz="5300" dirty="0"/>
          </a:p>
          <a:p>
            <a:r>
              <a:rPr lang="en-US" sz="5300" dirty="0"/>
              <a:t>Attempts to limit communication between collectors and consumer ultimately hurt the consumer.  If a consumer does not hear about a debt it does not go away.  It only escalates…   credit reporting, added fees, legal action</a:t>
            </a:r>
            <a:r>
              <a:rPr lang="en-US" sz="5300" dirty="0" smtClean="0"/>
              <a:t>.</a:t>
            </a:r>
          </a:p>
          <a:p>
            <a:endParaRPr lang="en-US" sz="5300" dirty="0"/>
          </a:p>
          <a:p>
            <a:pPr lvl="0"/>
            <a:r>
              <a:rPr lang="en-US" sz="5300" dirty="0"/>
              <a:t>There seems to be a frequent push to further shorten the statute of limitations for debt collection.  </a:t>
            </a:r>
          </a:p>
          <a:p>
            <a:endParaRPr lang="en-US" sz="5300" dirty="0"/>
          </a:p>
          <a:p>
            <a:pPr lvl="0"/>
            <a:r>
              <a:rPr lang="en-US" sz="5300" dirty="0"/>
              <a:t>If enacted creditors may choose to forego third party collection and begin to pursue legal action against a debtor more frequently or decide to go the legal route much earlier in the collection process.  </a:t>
            </a:r>
          </a:p>
          <a:p>
            <a:pPr marL="0" indent="0">
              <a:buNone/>
            </a:pPr>
            <a:r>
              <a:rPr lang="en-US" sz="5300" dirty="0"/>
              <a:t> </a:t>
            </a:r>
          </a:p>
          <a:p>
            <a:pPr lvl="0"/>
            <a:r>
              <a:rPr lang="en-US" sz="5300" dirty="0"/>
              <a:t>Many agencies are able to set up payment plans with debtors that can only afford to pay minimum amounts each month?  The proposal could inhibit an agency’s ability or the consumer’s ability to set up payment plans on debt that may be closing in on the statute of limitations?  </a:t>
            </a:r>
          </a:p>
          <a:p>
            <a:endParaRPr lang="en-US" sz="5300" dirty="0" smtClean="0"/>
          </a:p>
          <a:p>
            <a:endParaRPr lang="en-US" sz="5300" dirty="0"/>
          </a:p>
          <a:p>
            <a:endParaRPr lang="en-US" dirty="0" smtClean="0"/>
          </a:p>
        </p:txBody>
      </p:sp>
      <p:cxnSp>
        <p:nvCxnSpPr>
          <p:cNvPr id="4" name="Straight Connector 3"/>
          <p:cNvCxnSpPr/>
          <p:nvPr/>
        </p:nvCxnSpPr>
        <p:spPr>
          <a:xfrm>
            <a:off x="1295400" y="1371600"/>
            <a:ext cx="6705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86616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610600" y="6324600"/>
            <a:ext cx="533400" cy="338554"/>
          </a:xfrm>
          <a:prstGeom prst="rect">
            <a:avLst/>
          </a:prstGeom>
          <a:noFill/>
        </p:spPr>
        <p:txBody>
          <a:bodyPr wrap="square" rtlCol="0">
            <a:spAutoFit/>
          </a:bodyPr>
          <a:lstStyle/>
          <a:p>
            <a:pPr algn="ctr"/>
            <a:r>
              <a:rPr lang="en-US" sz="1600" b="1" dirty="0" smtClean="0">
                <a:solidFill>
                  <a:prstClr val="white"/>
                </a:solidFill>
              </a:rPr>
              <a:t>4</a:t>
            </a:r>
            <a:endParaRPr lang="en-US" sz="1600" b="1" dirty="0">
              <a:solidFill>
                <a:prstClr val="white"/>
              </a:solidFill>
            </a:endParaRPr>
          </a:p>
        </p:txBody>
      </p:sp>
      <p:sp>
        <p:nvSpPr>
          <p:cNvPr id="9" name="Content Placeholder 2"/>
          <p:cNvSpPr>
            <a:spLocks noGrp="1"/>
          </p:cNvSpPr>
          <p:nvPr>
            <p:ph idx="1"/>
          </p:nvPr>
        </p:nvSpPr>
        <p:spPr>
          <a:xfrm>
            <a:off x="762000" y="3810000"/>
            <a:ext cx="7696200" cy="1905000"/>
          </a:xfrm>
        </p:spPr>
        <p:txBody>
          <a:bodyPr>
            <a:noAutofit/>
          </a:bodyPr>
          <a:lstStyle/>
          <a:p>
            <a:pPr marL="68580" indent="0" algn="ctr">
              <a:lnSpc>
                <a:spcPct val="150000"/>
              </a:lnSpc>
              <a:spcBef>
                <a:spcPts val="0"/>
              </a:spcBef>
              <a:buClr>
                <a:schemeClr val="bg2">
                  <a:lumMod val="25000"/>
                </a:schemeClr>
              </a:buClr>
              <a:buSzPct val="90000"/>
              <a:buNone/>
            </a:pPr>
            <a:r>
              <a:rPr lang="en-US" sz="2000" b="1" dirty="0" smtClean="0">
                <a:solidFill>
                  <a:schemeClr val="bg2">
                    <a:lumMod val="25000"/>
                  </a:schemeClr>
                </a:solidFill>
              </a:rPr>
              <a:t>Founded in 1939</a:t>
            </a:r>
          </a:p>
          <a:p>
            <a:pPr marL="68580" indent="0" algn="ctr">
              <a:lnSpc>
                <a:spcPct val="150000"/>
              </a:lnSpc>
              <a:spcBef>
                <a:spcPts val="0"/>
              </a:spcBef>
              <a:buClr>
                <a:schemeClr val="bg2">
                  <a:lumMod val="25000"/>
                </a:schemeClr>
              </a:buClr>
              <a:buSzPct val="90000"/>
              <a:buNone/>
            </a:pPr>
            <a:r>
              <a:rPr lang="en-US" sz="2000" b="1" dirty="0" smtClean="0">
                <a:solidFill>
                  <a:schemeClr val="bg2">
                    <a:lumMod val="25000"/>
                  </a:schemeClr>
                </a:solidFill>
              </a:rPr>
              <a:t>3</a:t>
            </a:r>
            <a:r>
              <a:rPr lang="en-US" sz="2000" b="1" dirty="0" smtClean="0">
                <a:solidFill>
                  <a:schemeClr val="bg2">
                    <a:lumMod val="25000"/>
                  </a:schemeClr>
                </a:solidFill>
              </a:rPr>
              <a:t>,500 </a:t>
            </a:r>
            <a:r>
              <a:rPr lang="en-US" sz="2000" b="1" dirty="0" smtClean="0">
                <a:solidFill>
                  <a:schemeClr val="bg2">
                    <a:lumMod val="25000"/>
                  </a:schemeClr>
                </a:solidFill>
              </a:rPr>
              <a:t>member organizations </a:t>
            </a:r>
            <a:endParaRPr lang="en-US" sz="2000" b="1" dirty="0" smtClean="0">
              <a:solidFill>
                <a:schemeClr val="bg2">
                  <a:lumMod val="25000"/>
                </a:schemeClr>
              </a:solidFill>
            </a:endParaRPr>
          </a:p>
          <a:p>
            <a:pPr marL="68580" indent="0" algn="ctr">
              <a:lnSpc>
                <a:spcPct val="150000"/>
              </a:lnSpc>
              <a:spcBef>
                <a:spcPts val="0"/>
              </a:spcBef>
              <a:buClr>
                <a:schemeClr val="bg2">
                  <a:lumMod val="25000"/>
                </a:schemeClr>
              </a:buClr>
              <a:buSzPct val="90000"/>
              <a:buNone/>
            </a:pPr>
            <a:r>
              <a:rPr lang="en-US" sz="2000" b="1" dirty="0" smtClean="0">
                <a:solidFill>
                  <a:schemeClr val="bg2">
                    <a:lumMod val="25000"/>
                  </a:schemeClr>
                </a:solidFill>
              </a:rPr>
              <a:t>40 </a:t>
            </a:r>
            <a:r>
              <a:rPr lang="en-US" sz="2000" b="1" dirty="0" smtClean="0">
                <a:solidFill>
                  <a:schemeClr val="bg2">
                    <a:lumMod val="25000"/>
                  </a:schemeClr>
                </a:solidFill>
              </a:rPr>
              <a:t>State Units representing </a:t>
            </a:r>
            <a:r>
              <a:rPr lang="en-US" sz="2000" b="1" dirty="0" smtClean="0">
                <a:solidFill>
                  <a:schemeClr val="bg2">
                    <a:lumMod val="25000"/>
                  </a:schemeClr>
                </a:solidFill>
              </a:rPr>
              <a:t>all 50 </a:t>
            </a:r>
            <a:r>
              <a:rPr lang="en-US" sz="2000" b="1" dirty="0" smtClean="0">
                <a:solidFill>
                  <a:schemeClr val="bg2">
                    <a:lumMod val="25000"/>
                  </a:schemeClr>
                </a:solidFill>
              </a:rPr>
              <a:t>states</a:t>
            </a:r>
          </a:p>
          <a:p>
            <a:pPr marL="68580" indent="0" algn="ctr">
              <a:lnSpc>
                <a:spcPct val="150000"/>
              </a:lnSpc>
              <a:spcBef>
                <a:spcPts val="0"/>
              </a:spcBef>
              <a:buClr>
                <a:schemeClr val="bg2">
                  <a:lumMod val="25000"/>
                </a:schemeClr>
              </a:buClr>
              <a:buSzPct val="90000"/>
              <a:buNone/>
            </a:pPr>
            <a:r>
              <a:rPr lang="en-US" sz="2000" b="1" dirty="0" smtClean="0">
                <a:solidFill>
                  <a:schemeClr val="bg2">
                    <a:lumMod val="25000"/>
                  </a:schemeClr>
                </a:solidFill>
              </a:rPr>
              <a:t>International Unit representing 60+ countries  </a:t>
            </a:r>
          </a:p>
          <a:p>
            <a:pPr algn="ctr">
              <a:lnSpc>
                <a:spcPct val="150000"/>
              </a:lnSpc>
              <a:spcBef>
                <a:spcPts val="0"/>
              </a:spcBef>
              <a:buClr>
                <a:schemeClr val="bg2">
                  <a:lumMod val="25000"/>
                </a:schemeClr>
              </a:buClr>
              <a:buSzPct val="90000"/>
            </a:pPr>
            <a:endParaRPr lang="en-US" b="1" dirty="0" smtClean="0">
              <a:solidFill>
                <a:schemeClr val="tx2">
                  <a:lumMod val="75000"/>
                </a:schemeClr>
              </a:solidFill>
            </a:endParaRPr>
          </a:p>
        </p:txBody>
      </p:sp>
      <p:sp>
        <p:nvSpPr>
          <p:cNvPr id="10" name="TextBox 9"/>
          <p:cNvSpPr txBox="1"/>
          <p:nvPr/>
        </p:nvSpPr>
        <p:spPr>
          <a:xfrm>
            <a:off x="762000" y="762000"/>
            <a:ext cx="7696200" cy="769441"/>
          </a:xfrm>
          <a:prstGeom prst="rect">
            <a:avLst/>
          </a:prstGeom>
          <a:noFill/>
        </p:spPr>
        <p:txBody>
          <a:bodyPr wrap="square" rtlCol="0">
            <a:spAutoFit/>
          </a:bodyPr>
          <a:lstStyle/>
          <a:p>
            <a:pPr algn="ctr"/>
            <a:r>
              <a:rPr lang="en-US" sz="4400" dirty="0" smtClean="0">
                <a:latin typeface="+mj-lt"/>
              </a:rPr>
              <a:t>About ACA International </a:t>
            </a:r>
            <a:endParaRPr lang="en-US" sz="4400" dirty="0">
              <a:latin typeface="+mj-lt"/>
            </a:endParaRPr>
          </a:p>
        </p:txBody>
      </p:sp>
      <p:cxnSp>
        <p:nvCxnSpPr>
          <p:cNvPr id="11" name="Straight Connector 10"/>
          <p:cNvCxnSpPr/>
          <p:nvPr/>
        </p:nvCxnSpPr>
        <p:spPr>
          <a:xfrm>
            <a:off x="1295400" y="1600200"/>
            <a:ext cx="6705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65872"/>
            <a:ext cx="533405" cy="580700"/>
          </a:xfrm>
          <a:prstGeom prst="rect">
            <a:avLst/>
          </a:prstGeom>
        </p:spPr>
      </p:pic>
      <p:sp>
        <p:nvSpPr>
          <p:cNvPr id="13" name="Footer Placeholder 3"/>
          <p:cNvSpPr txBox="1">
            <a:spLocks noGrp="1"/>
          </p:cNvSpPr>
          <p:nvPr/>
        </p:nvSpPr>
        <p:spPr bwMode="auto">
          <a:xfrm>
            <a:off x="3162300" y="6469439"/>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Georgia" pitchFamily="18" charset="0"/>
                <a:ea typeface="ヒラギノ角ゴ Pro W3" pitchFamily="1" charset="-128"/>
              </a:defRPr>
            </a:lvl1pPr>
            <a:lvl2pPr marL="742950" indent="-285750">
              <a:defRPr sz="2000">
                <a:solidFill>
                  <a:schemeClr val="tx1"/>
                </a:solidFill>
                <a:latin typeface="Georgia" pitchFamily="18" charset="0"/>
                <a:ea typeface="ヒラギノ角ゴ Pro W3" pitchFamily="1" charset="-128"/>
              </a:defRPr>
            </a:lvl2pPr>
            <a:lvl3pPr marL="1143000" indent="-228600">
              <a:defRPr sz="2000">
                <a:solidFill>
                  <a:schemeClr val="tx1"/>
                </a:solidFill>
                <a:latin typeface="Georgia" pitchFamily="18" charset="0"/>
                <a:ea typeface="ヒラギノ角ゴ Pro W3" pitchFamily="1" charset="-128"/>
              </a:defRPr>
            </a:lvl3pPr>
            <a:lvl4pPr marL="1600200" indent="-228600">
              <a:defRPr sz="2000">
                <a:solidFill>
                  <a:schemeClr val="tx1"/>
                </a:solidFill>
                <a:latin typeface="Georgia" pitchFamily="18" charset="0"/>
                <a:ea typeface="ヒラギノ角ゴ Pro W3" pitchFamily="1" charset="-128"/>
              </a:defRPr>
            </a:lvl4pPr>
            <a:lvl5pPr marL="2057400" indent="-228600">
              <a:defRPr sz="2000">
                <a:solidFill>
                  <a:schemeClr val="tx1"/>
                </a:solidFill>
                <a:latin typeface="Georgia" pitchFamily="18" charset="0"/>
                <a:ea typeface="ヒラギノ角ゴ Pro W3" pitchFamily="1" charset="-128"/>
              </a:defRPr>
            </a:lvl5pPr>
            <a:lvl6pPr marL="2514600" indent="-228600" eaLnBrk="0" fontAlgn="base" hangingPunct="0">
              <a:spcBef>
                <a:spcPct val="0"/>
              </a:spcBef>
              <a:spcAft>
                <a:spcPct val="0"/>
              </a:spcAft>
              <a:defRPr sz="2000">
                <a:solidFill>
                  <a:schemeClr val="tx1"/>
                </a:solidFill>
                <a:latin typeface="Georgia" pitchFamily="18" charset="0"/>
                <a:ea typeface="ヒラギノ角ゴ Pro W3" pitchFamily="1" charset="-128"/>
              </a:defRPr>
            </a:lvl6pPr>
            <a:lvl7pPr marL="2971800" indent="-228600" eaLnBrk="0" fontAlgn="base" hangingPunct="0">
              <a:spcBef>
                <a:spcPct val="0"/>
              </a:spcBef>
              <a:spcAft>
                <a:spcPct val="0"/>
              </a:spcAft>
              <a:defRPr sz="2000">
                <a:solidFill>
                  <a:schemeClr val="tx1"/>
                </a:solidFill>
                <a:latin typeface="Georgia" pitchFamily="18" charset="0"/>
                <a:ea typeface="ヒラギノ角ゴ Pro W3" pitchFamily="1" charset="-128"/>
              </a:defRPr>
            </a:lvl7pPr>
            <a:lvl8pPr marL="3429000" indent="-228600" eaLnBrk="0" fontAlgn="base" hangingPunct="0">
              <a:spcBef>
                <a:spcPct val="0"/>
              </a:spcBef>
              <a:spcAft>
                <a:spcPct val="0"/>
              </a:spcAft>
              <a:defRPr sz="2000">
                <a:solidFill>
                  <a:schemeClr val="tx1"/>
                </a:solidFill>
                <a:latin typeface="Georgia" pitchFamily="18" charset="0"/>
                <a:ea typeface="ヒラギノ角ゴ Pro W3" pitchFamily="1" charset="-128"/>
              </a:defRPr>
            </a:lvl8pPr>
            <a:lvl9pPr marL="3886200" indent="-228600" eaLnBrk="0" fontAlgn="base" hangingPunct="0">
              <a:spcBef>
                <a:spcPct val="0"/>
              </a:spcBef>
              <a:spcAft>
                <a:spcPct val="0"/>
              </a:spcAft>
              <a:defRPr sz="2000">
                <a:solidFill>
                  <a:schemeClr val="tx1"/>
                </a:solidFill>
                <a:latin typeface="Georgia" pitchFamily="18" charset="0"/>
                <a:ea typeface="ヒラギノ角ゴ Pro W3" pitchFamily="1" charset="-128"/>
              </a:defRPr>
            </a:lvl9pPr>
          </a:lstStyle>
          <a:p>
            <a:pPr algn="ctr"/>
            <a:r>
              <a:rPr lang="en-US" altLang="en-US" sz="900" dirty="0">
                <a:solidFill>
                  <a:prstClr val="white"/>
                </a:solidFill>
                <a:latin typeface="Arial" charset="0"/>
              </a:rPr>
              <a:t>© </a:t>
            </a:r>
            <a:r>
              <a:rPr lang="en-US" altLang="en-US" sz="900" dirty="0" smtClean="0">
                <a:solidFill>
                  <a:prstClr val="white"/>
                </a:solidFill>
                <a:latin typeface="Arial" charset="0"/>
              </a:rPr>
              <a:t>2014 </a:t>
            </a:r>
            <a:r>
              <a:rPr lang="en-US" altLang="en-US" sz="900" dirty="0">
                <a:solidFill>
                  <a:prstClr val="white"/>
                </a:solidFill>
                <a:latin typeface="Arial" charset="0"/>
              </a:rPr>
              <a:t>ACA International. All Rights Reserved.</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4300" y="1970314"/>
            <a:ext cx="1409700" cy="1611086"/>
          </a:xfrm>
          <a:prstGeom prst="rect">
            <a:avLst/>
          </a:prstGeom>
          <a:ln w="28575">
            <a:solidFill>
              <a:schemeClr val="tx2"/>
            </a:solidFill>
          </a:ln>
        </p:spPr>
      </p:pic>
    </p:spTree>
    <p:extLst>
      <p:ext uri="{BB962C8B-B14F-4D97-AF65-F5344CB8AC3E}">
        <p14:creationId xmlns:p14="http://schemas.microsoft.com/office/powerpoint/2010/main" val="727407064"/>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A majority of </a:t>
            </a:r>
            <a:r>
              <a:rPr lang="en-US" b="1" dirty="0" smtClean="0"/>
              <a:t>members </a:t>
            </a:r>
            <a:br>
              <a:rPr lang="en-US" b="1" dirty="0" smtClean="0"/>
            </a:br>
            <a:r>
              <a:rPr lang="en-US" b="1" dirty="0" smtClean="0"/>
              <a:t>are </a:t>
            </a:r>
            <a:r>
              <a:rPr lang="en-US" b="1" dirty="0"/>
              <a:t>small </a:t>
            </a:r>
            <a:r>
              <a:rPr lang="en-US" b="1" dirty="0" smtClean="0"/>
              <a:t>businesses</a:t>
            </a:r>
            <a:endParaRPr lang="en-US" b="1" dirty="0"/>
          </a:p>
        </p:txBody>
      </p:sp>
      <p:sp>
        <p:nvSpPr>
          <p:cNvPr id="3" name="Content Placeholder 2"/>
          <p:cNvSpPr>
            <a:spLocks noGrp="1"/>
          </p:cNvSpPr>
          <p:nvPr>
            <p:ph idx="1"/>
          </p:nvPr>
        </p:nvSpPr>
        <p:spPr>
          <a:xfrm>
            <a:off x="457200" y="2103437"/>
            <a:ext cx="8229600" cy="4525963"/>
          </a:xfrm>
        </p:spPr>
        <p:txBody>
          <a:bodyPr/>
          <a:lstStyle/>
          <a:p>
            <a:pPr lvl="0"/>
            <a:r>
              <a:rPr lang="en-US" sz="2800" b="1" u="sng" dirty="0"/>
              <a:t>48%</a:t>
            </a:r>
            <a:r>
              <a:rPr lang="en-US" sz="2800" dirty="0"/>
              <a:t> of ACA members less than </a:t>
            </a:r>
            <a:r>
              <a:rPr lang="en-US" sz="2800" b="1" u="sng" dirty="0"/>
              <a:t>9 employees</a:t>
            </a:r>
            <a:r>
              <a:rPr lang="en-US" sz="2800" dirty="0"/>
              <a:t> </a:t>
            </a:r>
            <a:endParaRPr lang="en-US" sz="2800" dirty="0" smtClean="0"/>
          </a:p>
          <a:p>
            <a:pPr lvl="0"/>
            <a:endParaRPr lang="en-US" sz="2800" dirty="0"/>
          </a:p>
          <a:p>
            <a:pPr lvl="0"/>
            <a:r>
              <a:rPr lang="en-US" sz="2800" b="1" u="sng" dirty="0" smtClean="0"/>
              <a:t>86</a:t>
            </a:r>
            <a:r>
              <a:rPr lang="en-US" sz="2800" b="1" u="sng" dirty="0"/>
              <a:t>% </a:t>
            </a:r>
            <a:r>
              <a:rPr lang="en-US" sz="2800" dirty="0"/>
              <a:t>have fewer than </a:t>
            </a:r>
            <a:r>
              <a:rPr lang="en-US" sz="2800" b="1" u="sng" dirty="0"/>
              <a:t>50 employees</a:t>
            </a:r>
            <a:r>
              <a:rPr lang="en-US" sz="2800" dirty="0"/>
              <a:t>.  </a:t>
            </a:r>
            <a:endParaRPr lang="en-US" sz="2800" dirty="0" smtClean="0"/>
          </a:p>
          <a:p>
            <a:pPr lvl="0"/>
            <a:endParaRPr lang="en-US" sz="2800" dirty="0"/>
          </a:p>
          <a:p>
            <a:r>
              <a:rPr lang="en-US" sz="2800" dirty="0"/>
              <a:t> </a:t>
            </a:r>
            <a:r>
              <a:rPr lang="en-US" sz="2800" dirty="0" smtClean="0"/>
              <a:t>Provide </a:t>
            </a:r>
            <a:r>
              <a:rPr lang="en-US" sz="2800" dirty="0"/>
              <a:t>essential services to other small companies.  </a:t>
            </a:r>
            <a:endParaRPr lang="en-US" sz="2800" dirty="0" smtClean="0"/>
          </a:p>
          <a:p>
            <a:endParaRPr lang="en-US" sz="2800" dirty="0"/>
          </a:p>
          <a:p>
            <a:r>
              <a:rPr lang="en-US" sz="2800" b="1" u="sng" dirty="0" smtClean="0"/>
              <a:t>44</a:t>
            </a:r>
            <a:r>
              <a:rPr lang="en-US" sz="2800" b="1" u="sng" dirty="0"/>
              <a:t>%</a:t>
            </a:r>
            <a:r>
              <a:rPr lang="en-US" sz="2800" dirty="0"/>
              <a:t> of ACA members report that </a:t>
            </a:r>
            <a:r>
              <a:rPr lang="en-US" sz="2800" b="1" u="sng" dirty="0"/>
              <a:t>50 – 100% </a:t>
            </a:r>
            <a:r>
              <a:rPr lang="en-US" sz="2800" dirty="0"/>
              <a:t>of their clients are </a:t>
            </a:r>
            <a:r>
              <a:rPr lang="en-US" sz="2800" b="1" u="sng" dirty="0"/>
              <a:t>small business clients</a:t>
            </a:r>
            <a:r>
              <a:rPr lang="en-US" dirty="0"/>
              <a:t>. </a:t>
            </a:r>
          </a:p>
        </p:txBody>
      </p:sp>
      <p:cxnSp>
        <p:nvCxnSpPr>
          <p:cNvPr id="5" name="Straight Connector 4"/>
          <p:cNvCxnSpPr/>
          <p:nvPr/>
        </p:nvCxnSpPr>
        <p:spPr>
          <a:xfrm>
            <a:off x="1295400" y="1600200"/>
            <a:ext cx="6705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87360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Legislation</a:t>
            </a:r>
            <a:endParaRPr lang="en-US" sz="4000" dirty="0"/>
          </a:p>
        </p:txBody>
      </p:sp>
      <p:sp>
        <p:nvSpPr>
          <p:cNvPr id="3" name="Content Placeholder 2"/>
          <p:cNvSpPr>
            <a:spLocks noGrp="1"/>
          </p:cNvSpPr>
          <p:nvPr>
            <p:ph idx="1"/>
          </p:nvPr>
        </p:nvSpPr>
        <p:spPr/>
        <p:txBody>
          <a:bodyPr>
            <a:normAutofit lnSpcReduction="10000"/>
          </a:bodyPr>
          <a:lstStyle/>
          <a:p>
            <a:endParaRPr lang="en-US" dirty="0"/>
          </a:p>
          <a:p>
            <a:pPr lvl="0"/>
            <a:r>
              <a:rPr lang="en-US" sz="2800" b="1" u="sng" dirty="0"/>
              <a:t>46</a:t>
            </a:r>
            <a:r>
              <a:rPr lang="en-US" sz="2800" b="1" dirty="0"/>
              <a:t> st</a:t>
            </a:r>
            <a:r>
              <a:rPr lang="en-US" sz="2800" dirty="0"/>
              <a:t>ates convened legislative sessions in 2016    </a:t>
            </a:r>
          </a:p>
          <a:p>
            <a:pPr lvl="0"/>
            <a:endParaRPr lang="en-US" sz="2800" dirty="0" smtClean="0"/>
          </a:p>
          <a:p>
            <a:pPr lvl="0"/>
            <a:r>
              <a:rPr lang="en-US" sz="2800" dirty="0" smtClean="0"/>
              <a:t>All </a:t>
            </a:r>
            <a:r>
              <a:rPr lang="en-US" sz="2800" b="1" u="sng" dirty="0"/>
              <a:t>50</a:t>
            </a:r>
            <a:r>
              <a:rPr lang="en-US" sz="2800" dirty="0"/>
              <a:t> States will hold legislative sessions in 2017       </a:t>
            </a:r>
          </a:p>
          <a:p>
            <a:pPr lvl="0"/>
            <a:endParaRPr lang="en-US" sz="2800" dirty="0" smtClean="0"/>
          </a:p>
          <a:p>
            <a:pPr lvl="0"/>
            <a:r>
              <a:rPr lang="en-US" sz="2800" dirty="0" smtClean="0"/>
              <a:t>Tracking </a:t>
            </a:r>
            <a:r>
              <a:rPr lang="en-US" sz="2800" b="1" u="sng" dirty="0"/>
              <a:t>350+ bills </a:t>
            </a:r>
            <a:r>
              <a:rPr lang="en-US" sz="2800" dirty="0"/>
              <a:t>across the country</a:t>
            </a:r>
          </a:p>
          <a:p>
            <a:r>
              <a:rPr lang="en-US" sz="2800" dirty="0"/>
              <a:t> </a:t>
            </a:r>
            <a:endParaRPr lang="en-US" sz="2800" dirty="0" smtClean="0"/>
          </a:p>
          <a:p>
            <a:r>
              <a:rPr lang="en-US" sz="2800" b="1" u="sng" dirty="0" smtClean="0"/>
              <a:t>42</a:t>
            </a:r>
            <a:r>
              <a:rPr lang="en-US" sz="2800" dirty="0" smtClean="0"/>
              <a:t> States had some form of legislative activity impacting the credit and collection industry</a:t>
            </a:r>
            <a:endParaRPr lang="en-US" sz="2800" dirty="0"/>
          </a:p>
        </p:txBody>
      </p:sp>
      <p:cxnSp>
        <p:nvCxnSpPr>
          <p:cNvPr id="4" name="Straight Connector 3"/>
          <p:cNvCxnSpPr/>
          <p:nvPr/>
        </p:nvCxnSpPr>
        <p:spPr>
          <a:xfrm>
            <a:off x="1295400" y="1371600"/>
            <a:ext cx="6705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661419"/>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04800" y="0"/>
            <a:ext cx="8229600" cy="1143000"/>
          </a:xfrm>
        </p:spPr>
        <p:txBody>
          <a:bodyPr>
            <a:noAutofit/>
          </a:bodyPr>
          <a:lstStyle/>
          <a:p>
            <a:r>
              <a:rPr lang="en-US" sz="4000" b="1" dirty="0" smtClean="0"/>
              <a:t>Legislative Highlights:</a:t>
            </a:r>
            <a:endParaRPr lang="en-US" altLang="en-US" sz="4000" b="1" dirty="0" smtClean="0">
              <a:solidFill>
                <a:schemeClr val="bg1"/>
              </a:solidFill>
            </a:endParaRPr>
          </a:p>
        </p:txBody>
      </p:sp>
      <p:sp>
        <p:nvSpPr>
          <p:cNvPr id="7171" name="Content Placeholder 2"/>
          <p:cNvSpPr>
            <a:spLocks noGrp="1"/>
          </p:cNvSpPr>
          <p:nvPr>
            <p:ph idx="1"/>
          </p:nvPr>
        </p:nvSpPr>
        <p:spPr>
          <a:xfrm>
            <a:off x="159492" y="1143000"/>
            <a:ext cx="9004300" cy="5715000"/>
          </a:xfrm>
        </p:spPr>
        <p:txBody>
          <a:bodyPr>
            <a:normAutofit fontScale="25000" lnSpcReduction="20000"/>
          </a:bodyPr>
          <a:lstStyle/>
          <a:p>
            <a:pPr marL="0" indent="0">
              <a:buNone/>
            </a:pPr>
            <a:r>
              <a:rPr lang="en-US" sz="1600" b="1" dirty="0"/>
              <a:t> </a:t>
            </a:r>
            <a:endParaRPr lang="en-US" sz="1600" dirty="0"/>
          </a:p>
          <a:p>
            <a:pPr marL="0" indent="0">
              <a:buNone/>
            </a:pPr>
            <a:r>
              <a:rPr lang="en-US" sz="8000" b="1" dirty="0" smtClean="0"/>
              <a:t>Florida</a:t>
            </a:r>
            <a:r>
              <a:rPr lang="en-US" sz="8000" dirty="0" smtClean="0"/>
              <a:t> - </a:t>
            </a:r>
            <a:r>
              <a:rPr lang="en-US" sz="8000" dirty="0" smtClean="0"/>
              <a:t>FCA </a:t>
            </a:r>
            <a:r>
              <a:rPr lang="en-US" sz="8000" dirty="0"/>
              <a:t>working to create a clear process for consumers to provide notice of attorney representation.</a:t>
            </a:r>
          </a:p>
          <a:p>
            <a:pPr marL="0" indent="0">
              <a:buNone/>
            </a:pPr>
            <a:endParaRPr lang="en-US" sz="8000" dirty="0"/>
          </a:p>
          <a:p>
            <a:pPr marL="0" indent="0">
              <a:buNone/>
            </a:pPr>
            <a:r>
              <a:rPr lang="en-US" sz="8000" b="1" dirty="0" smtClean="0"/>
              <a:t>Illinois</a:t>
            </a:r>
            <a:r>
              <a:rPr lang="en-US" sz="8000" dirty="0" smtClean="0"/>
              <a:t> - </a:t>
            </a:r>
            <a:r>
              <a:rPr lang="en-US" sz="8000" dirty="0" smtClean="0"/>
              <a:t>ICA worked </a:t>
            </a:r>
            <a:r>
              <a:rPr lang="en-US" sz="8000" dirty="0"/>
              <a:t>closely with legislature to fix FDCPA conflicts created when the Illinois Collection Agency Act was extended in late 2015</a:t>
            </a:r>
          </a:p>
          <a:p>
            <a:pPr marL="0" indent="0">
              <a:buNone/>
            </a:pPr>
            <a:endParaRPr lang="en-US" sz="8000" dirty="0"/>
          </a:p>
          <a:p>
            <a:pPr marL="0" indent="0">
              <a:buNone/>
            </a:pPr>
            <a:r>
              <a:rPr lang="en-US" sz="8000" b="1" dirty="0" smtClean="0"/>
              <a:t>Wisconsin</a:t>
            </a:r>
            <a:r>
              <a:rPr lang="en-US" sz="8000" dirty="0" smtClean="0"/>
              <a:t> - </a:t>
            </a:r>
            <a:r>
              <a:rPr lang="en-US" sz="8000" dirty="0" smtClean="0"/>
              <a:t>Worked </a:t>
            </a:r>
            <a:r>
              <a:rPr lang="en-US" sz="8000" dirty="0"/>
              <a:t>with the legislature and administration to pass a bill to allow remote employees</a:t>
            </a:r>
          </a:p>
          <a:p>
            <a:pPr marL="0" indent="0">
              <a:buNone/>
            </a:pPr>
            <a:r>
              <a:rPr lang="en-US" sz="8000" dirty="0"/>
              <a:t> </a:t>
            </a:r>
          </a:p>
          <a:p>
            <a:pPr marL="0" indent="0">
              <a:buNone/>
            </a:pPr>
            <a:r>
              <a:rPr lang="en-US" sz="8000" b="1" dirty="0" smtClean="0"/>
              <a:t>Kentucky</a:t>
            </a:r>
            <a:r>
              <a:rPr lang="en-US" sz="8000" dirty="0" smtClean="0"/>
              <a:t> - </a:t>
            </a:r>
            <a:r>
              <a:rPr lang="en-US" sz="8000" dirty="0" smtClean="0"/>
              <a:t>Bill </a:t>
            </a:r>
            <a:r>
              <a:rPr lang="en-US" sz="8000" dirty="0"/>
              <a:t>gained would have prevented creditors from sharing any cell phone numbers with their third-party collection agencies or the use of cell phone scrubbing databases.</a:t>
            </a:r>
          </a:p>
          <a:p>
            <a:pPr marL="0" indent="0">
              <a:buNone/>
            </a:pPr>
            <a:endParaRPr lang="en-US" sz="8000" dirty="0"/>
          </a:p>
          <a:p>
            <a:pPr marL="0" indent="0">
              <a:buNone/>
            </a:pPr>
            <a:r>
              <a:rPr lang="en-US" sz="8000" b="1" dirty="0" smtClean="0"/>
              <a:t>Maryland</a:t>
            </a:r>
            <a:r>
              <a:rPr lang="en-US" sz="8000" dirty="0" smtClean="0"/>
              <a:t> - </a:t>
            </a:r>
            <a:r>
              <a:rPr lang="en-US" sz="8000" dirty="0" smtClean="0"/>
              <a:t>MACA </a:t>
            </a:r>
            <a:r>
              <a:rPr lang="en-US" sz="8000" dirty="0"/>
              <a:t>worked closely with AG and Leg Committees and supported legislation which made changes to documentation requirements for filing suit and the statute of limitations. </a:t>
            </a:r>
          </a:p>
          <a:p>
            <a:pPr marL="0" indent="0">
              <a:buNone/>
            </a:pPr>
            <a:endParaRPr lang="en-US" sz="8000" dirty="0"/>
          </a:p>
          <a:p>
            <a:pPr marL="0" indent="0">
              <a:buNone/>
            </a:pPr>
            <a:r>
              <a:rPr lang="en-US" sz="8000" b="1" dirty="0" smtClean="0"/>
              <a:t>Pennsylvania</a:t>
            </a:r>
            <a:r>
              <a:rPr lang="en-US" sz="8000" dirty="0" smtClean="0"/>
              <a:t> - </a:t>
            </a:r>
            <a:r>
              <a:rPr lang="en-US" sz="8000" dirty="0" smtClean="0"/>
              <a:t>Bill </a:t>
            </a:r>
            <a:r>
              <a:rPr lang="en-US" sz="8000" dirty="0"/>
              <a:t>introduced to limit collection calls to 3 times for life of the debt</a:t>
            </a:r>
          </a:p>
          <a:p>
            <a:pPr marL="0" indent="0">
              <a:buFontTx/>
              <a:buNone/>
              <a:defRPr/>
            </a:pPr>
            <a:endParaRPr lang="en-US" altLang="en-US" sz="4500" dirty="0"/>
          </a:p>
          <a:p>
            <a:pPr marL="0" indent="0">
              <a:buFontTx/>
              <a:buNone/>
              <a:defRPr/>
            </a:pPr>
            <a:endParaRPr lang="en-US" altLang="en-US" sz="2400" dirty="0" smtClean="0"/>
          </a:p>
        </p:txBody>
      </p:sp>
      <p:cxnSp>
        <p:nvCxnSpPr>
          <p:cNvPr id="4" name="Straight Connector 3"/>
          <p:cNvCxnSpPr/>
          <p:nvPr/>
        </p:nvCxnSpPr>
        <p:spPr>
          <a:xfrm>
            <a:off x="1143000" y="914400"/>
            <a:ext cx="6705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091854"/>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04800" y="0"/>
            <a:ext cx="8229600" cy="1143000"/>
          </a:xfrm>
        </p:spPr>
        <p:txBody>
          <a:bodyPr>
            <a:noAutofit/>
          </a:bodyPr>
          <a:lstStyle/>
          <a:p>
            <a:r>
              <a:rPr lang="en-US" sz="4000" b="1" dirty="0" smtClean="0"/>
              <a:t>Other Highlights</a:t>
            </a:r>
            <a:endParaRPr lang="en-US" altLang="en-US" sz="4000" b="1" dirty="0" smtClean="0">
              <a:solidFill>
                <a:schemeClr val="bg1"/>
              </a:solidFill>
            </a:endParaRPr>
          </a:p>
        </p:txBody>
      </p:sp>
      <p:sp>
        <p:nvSpPr>
          <p:cNvPr id="7171" name="Content Placeholder 2"/>
          <p:cNvSpPr>
            <a:spLocks noGrp="1"/>
          </p:cNvSpPr>
          <p:nvPr>
            <p:ph idx="1"/>
          </p:nvPr>
        </p:nvSpPr>
        <p:spPr>
          <a:xfrm>
            <a:off x="381000" y="1371600"/>
            <a:ext cx="8458200" cy="5334000"/>
          </a:xfrm>
        </p:spPr>
        <p:txBody>
          <a:bodyPr>
            <a:normAutofit lnSpcReduction="10000"/>
          </a:bodyPr>
          <a:lstStyle/>
          <a:p>
            <a:pPr marL="0" indent="0">
              <a:buNone/>
            </a:pPr>
            <a:r>
              <a:rPr lang="en-US" sz="2000" b="1" dirty="0" smtClean="0"/>
              <a:t>Alaska</a:t>
            </a:r>
            <a:r>
              <a:rPr lang="en-US" sz="2000" dirty="0" smtClean="0"/>
              <a:t> </a:t>
            </a:r>
            <a:r>
              <a:rPr lang="en-US" sz="2000" dirty="0"/>
              <a:t>- Updated penalties </a:t>
            </a:r>
            <a:r>
              <a:rPr lang="en-US" sz="2000" dirty="0" smtClean="0"/>
              <a:t>section</a:t>
            </a:r>
            <a:endParaRPr lang="en-US" sz="2000" dirty="0"/>
          </a:p>
          <a:p>
            <a:pPr marL="0" indent="0">
              <a:buNone/>
            </a:pPr>
            <a:endParaRPr lang="en-US" sz="2000" b="1" dirty="0" smtClean="0"/>
          </a:p>
          <a:p>
            <a:pPr marL="0" indent="0">
              <a:buNone/>
            </a:pPr>
            <a:r>
              <a:rPr lang="en-US" sz="2000" b="1" dirty="0" smtClean="0"/>
              <a:t>Connecticut</a:t>
            </a:r>
            <a:r>
              <a:rPr lang="en-US" sz="2000" dirty="0" smtClean="0"/>
              <a:t> </a:t>
            </a:r>
            <a:r>
              <a:rPr lang="en-US" sz="2000" dirty="0"/>
              <a:t>- New Connecticut Student Loan Servicer License went into effect July 1, </a:t>
            </a:r>
            <a:r>
              <a:rPr lang="en-US" sz="2000" dirty="0" smtClean="0"/>
              <a:t>2016</a:t>
            </a:r>
            <a:endParaRPr lang="en-US" sz="2000" dirty="0"/>
          </a:p>
          <a:p>
            <a:pPr marL="0" indent="0">
              <a:buNone/>
            </a:pPr>
            <a:endParaRPr lang="en-US" sz="2000" b="1" dirty="0" smtClean="0"/>
          </a:p>
          <a:p>
            <a:pPr marL="0" indent="0">
              <a:buNone/>
            </a:pPr>
            <a:r>
              <a:rPr lang="en-US" sz="2000" b="1" dirty="0" smtClean="0"/>
              <a:t>Idaho</a:t>
            </a:r>
            <a:r>
              <a:rPr lang="en-US" sz="2000" dirty="0" smtClean="0"/>
              <a:t> </a:t>
            </a:r>
            <a:r>
              <a:rPr lang="en-US" sz="2000" dirty="0"/>
              <a:t>- Major improvements to Collection Agent Filling Process </a:t>
            </a:r>
          </a:p>
          <a:p>
            <a:pPr marL="0" indent="0">
              <a:buNone/>
            </a:pPr>
            <a:endParaRPr lang="en-US" sz="2000" b="1" dirty="0" smtClean="0"/>
          </a:p>
          <a:p>
            <a:pPr marL="0" indent="0">
              <a:buNone/>
            </a:pPr>
            <a:r>
              <a:rPr lang="en-US" sz="2000" b="1" dirty="0" smtClean="0"/>
              <a:t>Montana</a:t>
            </a:r>
            <a:r>
              <a:rPr lang="en-US" sz="2000" dirty="0" smtClean="0"/>
              <a:t> </a:t>
            </a:r>
            <a:r>
              <a:rPr lang="en-US" sz="2000" dirty="0"/>
              <a:t>- Requires License for Consumer Loan Collections </a:t>
            </a:r>
          </a:p>
          <a:p>
            <a:pPr marL="0" indent="0">
              <a:buNone/>
            </a:pPr>
            <a:endParaRPr lang="en-US" sz="2000" b="1" dirty="0" smtClean="0"/>
          </a:p>
          <a:p>
            <a:pPr marL="0" indent="0">
              <a:buNone/>
            </a:pPr>
            <a:r>
              <a:rPr lang="en-US" sz="2000" b="1" dirty="0" smtClean="0"/>
              <a:t>North</a:t>
            </a:r>
            <a:r>
              <a:rPr lang="en-US" sz="2000" dirty="0" smtClean="0"/>
              <a:t> </a:t>
            </a:r>
            <a:r>
              <a:rPr lang="en-US" sz="2000" b="1" dirty="0"/>
              <a:t>Carolina</a:t>
            </a:r>
            <a:r>
              <a:rPr lang="en-US" sz="2000" dirty="0"/>
              <a:t> - Updated branch office, permit and bond </a:t>
            </a:r>
            <a:r>
              <a:rPr lang="en-US" sz="2000" dirty="0" smtClean="0"/>
              <a:t>requirements</a:t>
            </a:r>
            <a:endParaRPr lang="en-US" sz="2000" dirty="0"/>
          </a:p>
          <a:p>
            <a:pPr marL="0" indent="0">
              <a:buNone/>
            </a:pPr>
            <a:endParaRPr lang="en-US" sz="2000" b="1" dirty="0" smtClean="0"/>
          </a:p>
          <a:p>
            <a:pPr marL="0" indent="0">
              <a:buNone/>
            </a:pPr>
            <a:r>
              <a:rPr lang="en-US" sz="2000" b="1" dirty="0" smtClean="0"/>
              <a:t>New</a:t>
            </a:r>
            <a:r>
              <a:rPr lang="en-US" sz="2000" dirty="0" smtClean="0"/>
              <a:t> </a:t>
            </a:r>
            <a:r>
              <a:rPr lang="en-US" sz="2000" b="1" dirty="0"/>
              <a:t>Jersey</a:t>
            </a:r>
            <a:r>
              <a:rPr lang="en-US" sz="2000" dirty="0"/>
              <a:t> - Statute of Limitations reduced to 4 years for collections of retail credit card debt</a:t>
            </a:r>
          </a:p>
          <a:p>
            <a:pPr marL="0" indent="0">
              <a:buNone/>
            </a:pPr>
            <a:endParaRPr lang="en-US" sz="2000" b="1" dirty="0" smtClean="0"/>
          </a:p>
          <a:p>
            <a:pPr marL="0" indent="0">
              <a:buNone/>
            </a:pPr>
            <a:r>
              <a:rPr lang="en-US" sz="2000" b="1" dirty="0" smtClean="0"/>
              <a:t>Virginia</a:t>
            </a:r>
            <a:r>
              <a:rPr lang="en-US" sz="2000" dirty="0" smtClean="0"/>
              <a:t> </a:t>
            </a:r>
            <a:r>
              <a:rPr lang="en-US" sz="2000" dirty="0"/>
              <a:t>- Changes to interest rates on an overdue balance for residential leases</a:t>
            </a:r>
          </a:p>
          <a:p>
            <a:pPr marL="0" indent="0">
              <a:buNone/>
            </a:pPr>
            <a:r>
              <a:rPr lang="en-US" sz="1800" dirty="0"/>
              <a:t> </a:t>
            </a:r>
          </a:p>
          <a:p>
            <a:pPr marL="0" indent="0">
              <a:buFontTx/>
              <a:buNone/>
              <a:defRPr/>
            </a:pPr>
            <a:endParaRPr lang="en-US" altLang="en-US" sz="1600" dirty="0"/>
          </a:p>
          <a:p>
            <a:pPr marL="0" indent="0">
              <a:buFontTx/>
              <a:buNone/>
              <a:defRPr/>
            </a:pPr>
            <a:endParaRPr lang="en-US" altLang="en-US" sz="1600" dirty="0"/>
          </a:p>
        </p:txBody>
      </p:sp>
      <p:sp>
        <p:nvSpPr>
          <p:cNvPr id="5124" name="Rectangle 10"/>
          <p:cNvSpPr>
            <a:spLocks noChangeArrowheads="1"/>
          </p:cNvSpPr>
          <p:nvPr/>
        </p:nvSpPr>
        <p:spPr bwMode="auto">
          <a:xfrm>
            <a:off x="63500" y="6613525"/>
            <a:ext cx="2859088"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1000"/>
              <a:t>© 2016 ACA International. All Rights Reserved.</a:t>
            </a:r>
          </a:p>
        </p:txBody>
      </p:sp>
      <p:cxnSp>
        <p:nvCxnSpPr>
          <p:cNvPr id="5" name="Straight Connector 4"/>
          <p:cNvCxnSpPr/>
          <p:nvPr/>
        </p:nvCxnSpPr>
        <p:spPr>
          <a:xfrm>
            <a:off x="1295400" y="1066800"/>
            <a:ext cx="6705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27781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350838"/>
            <a:ext cx="8458200" cy="1401762"/>
          </a:xfrm>
        </p:spPr>
        <p:txBody>
          <a:bodyPr>
            <a:normAutofit/>
          </a:bodyPr>
          <a:lstStyle/>
          <a:p>
            <a:r>
              <a:rPr lang="en-US" altLang="en-US" sz="4000" b="1" dirty="0" smtClean="0"/>
              <a:t>Hearings on the</a:t>
            </a:r>
            <a:br>
              <a:rPr lang="en-US" altLang="en-US" sz="4000" b="1" dirty="0" smtClean="0"/>
            </a:br>
            <a:r>
              <a:rPr lang="en-US" altLang="en-US" sz="4000" b="1" dirty="0" smtClean="0"/>
              <a:t>Future of Debt Collection Regulations  </a:t>
            </a:r>
            <a:endParaRPr lang="en-US" altLang="en-US" sz="4000" b="1" dirty="0" smtClean="0">
              <a:solidFill>
                <a:schemeClr val="bg1"/>
              </a:solidFill>
            </a:endParaRPr>
          </a:p>
        </p:txBody>
      </p:sp>
      <p:sp>
        <p:nvSpPr>
          <p:cNvPr id="10243" name="Content Placeholder 2"/>
          <p:cNvSpPr>
            <a:spLocks noGrp="1"/>
          </p:cNvSpPr>
          <p:nvPr>
            <p:ph idx="1"/>
          </p:nvPr>
        </p:nvSpPr>
        <p:spPr>
          <a:xfrm>
            <a:off x="533400" y="1890713"/>
            <a:ext cx="8229600" cy="4510087"/>
          </a:xfrm>
        </p:spPr>
        <p:txBody>
          <a:bodyPr>
            <a:normAutofit/>
          </a:bodyPr>
          <a:lstStyle/>
          <a:p>
            <a:pPr marL="0" indent="0">
              <a:buFontTx/>
              <a:buNone/>
            </a:pPr>
            <a:endParaRPr lang="en-US" altLang="en-US" sz="1600" b="1" u="sng" dirty="0" smtClean="0"/>
          </a:p>
          <a:p>
            <a:pPr marL="0" indent="0">
              <a:buFontTx/>
              <a:buNone/>
            </a:pPr>
            <a:r>
              <a:rPr lang="en-US" altLang="en-US" sz="1800" b="1" u="sng" dirty="0" smtClean="0"/>
              <a:t>Maryland</a:t>
            </a:r>
            <a:endParaRPr lang="en-US" altLang="en-US" sz="1800" dirty="0" smtClean="0"/>
          </a:p>
          <a:p>
            <a:pPr marL="0" indent="0">
              <a:buFontTx/>
              <a:buNone/>
            </a:pPr>
            <a:r>
              <a:rPr lang="en-US" altLang="en-US" sz="1800" dirty="0" smtClean="0"/>
              <a:t>Governor Hogan and the Commissioner of Financial Regulation</a:t>
            </a:r>
          </a:p>
          <a:p>
            <a:pPr marL="0" indent="0">
              <a:buFontTx/>
              <a:buNone/>
            </a:pPr>
            <a:r>
              <a:rPr lang="en-US" altLang="en-US" sz="1800" dirty="0" smtClean="0"/>
              <a:t>Forum for Maryland Collection Agency Licensees </a:t>
            </a:r>
          </a:p>
          <a:p>
            <a:pPr marL="0" indent="0">
              <a:buFontTx/>
              <a:buNone/>
            </a:pPr>
            <a:r>
              <a:rPr lang="en-US" altLang="en-US" sz="1800" dirty="0" smtClean="0"/>
              <a:t>September 22, </a:t>
            </a:r>
            <a:r>
              <a:rPr lang="en-US" altLang="en-US" sz="1800" dirty="0" smtClean="0"/>
              <a:t>2016</a:t>
            </a:r>
            <a:endParaRPr lang="en-US" altLang="en-US" sz="1800" dirty="0" smtClean="0"/>
          </a:p>
          <a:p>
            <a:pPr marL="0" indent="0">
              <a:buFontTx/>
              <a:buNone/>
            </a:pPr>
            <a:r>
              <a:rPr lang="en-US" altLang="en-US" sz="1800" dirty="0" smtClean="0"/>
              <a:t>  </a:t>
            </a:r>
            <a:endParaRPr lang="en-US" altLang="en-US" sz="1800" dirty="0" smtClean="0"/>
          </a:p>
          <a:p>
            <a:pPr marL="0" indent="0">
              <a:buFontTx/>
              <a:buNone/>
            </a:pPr>
            <a:endParaRPr lang="en-US" altLang="en-US" sz="1800" dirty="0" smtClean="0"/>
          </a:p>
          <a:p>
            <a:pPr marL="0" indent="0">
              <a:buFontTx/>
              <a:buNone/>
            </a:pPr>
            <a:r>
              <a:rPr lang="en-US" altLang="en-US" sz="1800" b="1" u="sng" dirty="0" smtClean="0"/>
              <a:t>Massachusetts </a:t>
            </a:r>
            <a:endParaRPr lang="en-US" altLang="en-US" sz="1800" u="sng" dirty="0" smtClean="0"/>
          </a:p>
          <a:p>
            <a:pPr marL="0" indent="0">
              <a:buFontTx/>
              <a:buNone/>
            </a:pPr>
            <a:r>
              <a:rPr lang="en-US" altLang="en-US" sz="1800" dirty="0" smtClean="0"/>
              <a:t>Division of Banks (Division) and Office of the Attorney General </a:t>
            </a:r>
          </a:p>
          <a:p>
            <a:pPr marL="0" indent="0">
              <a:buFontTx/>
              <a:buNone/>
            </a:pPr>
            <a:r>
              <a:rPr lang="en-US" altLang="en-US" sz="1800" dirty="0" smtClean="0"/>
              <a:t>Joint informational session </a:t>
            </a:r>
          </a:p>
          <a:p>
            <a:pPr marL="0" indent="0">
              <a:buFontTx/>
              <a:buNone/>
            </a:pPr>
            <a:r>
              <a:rPr lang="en-US" altLang="en-US" sz="1800" dirty="0" smtClean="0"/>
              <a:t>September 22, 2016 </a:t>
            </a:r>
            <a:endParaRPr lang="en-US" altLang="en-US" sz="1800" dirty="0" smtClean="0"/>
          </a:p>
          <a:p>
            <a:pPr marL="0" indent="0">
              <a:buFontTx/>
              <a:buNone/>
            </a:pPr>
            <a:endParaRPr lang="en-US" altLang="en-US" sz="1600" u="sng" dirty="0" smtClean="0"/>
          </a:p>
          <a:p>
            <a:pPr marL="0" indent="0">
              <a:buFontTx/>
              <a:buNone/>
            </a:pPr>
            <a:endParaRPr lang="en-US" altLang="en-US" sz="2400" dirty="0" smtClean="0"/>
          </a:p>
          <a:p>
            <a:pPr marL="0" indent="0">
              <a:buFontTx/>
              <a:buNone/>
            </a:pPr>
            <a:endParaRPr lang="en-US" altLang="en-US" sz="2400" dirty="0" smtClean="0"/>
          </a:p>
        </p:txBody>
      </p:sp>
      <p:sp>
        <p:nvSpPr>
          <p:cNvPr id="10244" name="Rectangle 10"/>
          <p:cNvSpPr>
            <a:spLocks noChangeArrowheads="1"/>
          </p:cNvSpPr>
          <p:nvPr/>
        </p:nvSpPr>
        <p:spPr bwMode="auto">
          <a:xfrm>
            <a:off x="6267450" y="6611938"/>
            <a:ext cx="2347913"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800"/>
              <a:t>© 2016 ACA International. All Rights Reserved.</a:t>
            </a:r>
          </a:p>
        </p:txBody>
      </p:sp>
      <p:cxnSp>
        <p:nvCxnSpPr>
          <p:cNvPr id="6" name="Straight Connector 5"/>
          <p:cNvCxnSpPr/>
          <p:nvPr/>
        </p:nvCxnSpPr>
        <p:spPr>
          <a:xfrm>
            <a:off x="1295400" y="1828800"/>
            <a:ext cx="6705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87756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Federal Activity</a:t>
            </a:r>
            <a:endParaRPr lang="en-US" b="1" dirty="0"/>
          </a:p>
        </p:txBody>
      </p:sp>
      <p:sp>
        <p:nvSpPr>
          <p:cNvPr id="3" name="Content Placeholder 2"/>
          <p:cNvSpPr>
            <a:spLocks noGrp="1"/>
          </p:cNvSpPr>
          <p:nvPr>
            <p:ph idx="1"/>
          </p:nvPr>
        </p:nvSpPr>
        <p:spPr/>
        <p:txBody>
          <a:bodyPr>
            <a:normAutofit/>
          </a:bodyPr>
          <a:lstStyle/>
          <a:p>
            <a:endParaRPr lang="en-US" dirty="0"/>
          </a:p>
          <a:p>
            <a:pPr marL="0" indent="0">
              <a:lnSpc>
                <a:spcPct val="150000"/>
              </a:lnSpc>
              <a:buNone/>
            </a:pPr>
            <a:r>
              <a:rPr lang="en-US" dirty="0"/>
              <a:t> </a:t>
            </a:r>
          </a:p>
          <a:p>
            <a:endParaRPr lang="en-US" dirty="0"/>
          </a:p>
        </p:txBody>
      </p:sp>
      <p:cxnSp>
        <p:nvCxnSpPr>
          <p:cNvPr id="4" name="Straight Connector 3"/>
          <p:cNvCxnSpPr/>
          <p:nvPr/>
        </p:nvCxnSpPr>
        <p:spPr>
          <a:xfrm>
            <a:off x="1295400" y="1219200"/>
            <a:ext cx="6705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27" name="Picture 3" descr="C:\Users\madden\AppData\Local\Microsoft\Windows\INetCache\IE\EL8QCR8N\ft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524422"/>
            <a:ext cx="2133178" cy="213317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adden\AppData\Local\Microsoft\Windows\INetCache\IE\MJSD7386\480px-US-Congress-UnofficialSeal.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547" y="4343400"/>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adden\AppData\Local\Microsoft\Windows\INetCache\IE\YEQJAQOL\CFPB_Logo[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975156"/>
            <a:ext cx="2709774" cy="15780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madden\AppData\Local\Microsoft\Windows\INetCache\IE\O0G7M2X6\US-FCC-Seal.svg[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183" y="1447800"/>
            <a:ext cx="2209800"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madden\AppData\Local\Microsoft\Windows\INetCache\IE\FAC0TZBS\White_House_Washington[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8295" y="2057400"/>
            <a:ext cx="2965805" cy="17383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madden\AppData\Local\Microsoft\Windows\INetCache\IE\LX08D8GA\United_States_Capitol_-_west_front[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62300" y="4326026"/>
            <a:ext cx="2971800" cy="1541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8942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CFPB Debt Collection Rulemaking</a:t>
            </a:r>
            <a:endParaRPr lang="en-US" b="1" dirty="0"/>
          </a:p>
        </p:txBody>
      </p:sp>
      <p:sp>
        <p:nvSpPr>
          <p:cNvPr id="3" name="Content Placeholder 2"/>
          <p:cNvSpPr>
            <a:spLocks noGrp="1"/>
          </p:cNvSpPr>
          <p:nvPr>
            <p:ph idx="1"/>
          </p:nvPr>
        </p:nvSpPr>
        <p:spPr>
          <a:xfrm>
            <a:off x="152400" y="1371600"/>
            <a:ext cx="8991600" cy="5257800"/>
          </a:xfrm>
        </p:spPr>
        <p:txBody>
          <a:bodyPr>
            <a:normAutofit fontScale="25000" lnSpcReduction="20000"/>
          </a:bodyPr>
          <a:lstStyle/>
          <a:p>
            <a:pPr marL="0" indent="0">
              <a:buNone/>
            </a:pPr>
            <a:endParaRPr lang="en-US" dirty="0" smtClean="0"/>
          </a:p>
          <a:p>
            <a:pPr lvl="0"/>
            <a:r>
              <a:rPr lang="en-US" sz="7200" dirty="0" smtClean="0"/>
              <a:t>The CFPB released its outline of proposals for the debt collection industry on July 28, It is very wide in scope.  </a:t>
            </a:r>
          </a:p>
          <a:p>
            <a:pPr marL="0" indent="0">
              <a:buNone/>
            </a:pPr>
            <a:r>
              <a:rPr lang="en-US" sz="7200" dirty="0" smtClean="0"/>
              <a:t> </a:t>
            </a:r>
          </a:p>
          <a:p>
            <a:pPr lvl="1"/>
            <a:r>
              <a:rPr lang="en-US" sz="7200" b="1" dirty="0" smtClean="0"/>
              <a:t>Information Integrity</a:t>
            </a:r>
            <a:r>
              <a:rPr lang="en-US" sz="7200" dirty="0" smtClean="0"/>
              <a:t>  (Substantiation, Review and Transfer of Information, Purchased Debt, Validation Notices)</a:t>
            </a:r>
          </a:p>
          <a:p>
            <a:pPr marL="0" indent="0">
              <a:buNone/>
            </a:pPr>
            <a:r>
              <a:rPr lang="en-US" sz="7200" dirty="0" smtClean="0"/>
              <a:t> </a:t>
            </a:r>
          </a:p>
          <a:p>
            <a:pPr lvl="1"/>
            <a:r>
              <a:rPr lang="en-US" sz="7200" b="1" dirty="0" smtClean="0"/>
              <a:t>Disclosures</a:t>
            </a:r>
            <a:r>
              <a:rPr lang="en-US" sz="7200" dirty="0" smtClean="0"/>
              <a:t> regarding litigation and time barred debt).  </a:t>
            </a:r>
          </a:p>
          <a:p>
            <a:pPr marL="0" indent="0">
              <a:buNone/>
            </a:pPr>
            <a:r>
              <a:rPr lang="en-US" sz="7200" dirty="0" smtClean="0"/>
              <a:t> </a:t>
            </a:r>
          </a:p>
          <a:p>
            <a:pPr lvl="1"/>
            <a:r>
              <a:rPr lang="en-US" sz="7200" dirty="0" smtClean="0"/>
              <a:t>Collector </a:t>
            </a:r>
            <a:r>
              <a:rPr lang="en-US" sz="7200" b="1" dirty="0" smtClean="0"/>
              <a:t>Communication Practices </a:t>
            </a:r>
            <a:r>
              <a:rPr lang="en-US" sz="7200" dirty="0" smtClean="0"/>
              <a:t>(Messages, Content, Contact Frequency)</a:t>
            </a:r>
            <a:br>
              <a:rPr lang="en-US" sz="7200" dirty="0" smtClean="0"/>
            </a:br>
            <a:endParaRPr lang="en-US" sz="7200" dirty="0" smtClean="0"/>
          </a:p>
          <a:p>
            <a:pPr lvl="0"/>
            <a:endParaRPr lang="en-US" sz="7200" dirty="0" smtClean="0"/>
          </a:p>
          <a:p>
            <a:pPr lvl="0"/>
            <a:r>
              <a:rPr lang="en-US" sz="7200" dirty="0" smtClean="0"/>
              <a:t>The industry is very hopeful for three major outcomes of the federal rulemaking -  Increased </a:t>
            </a:r>
            <a:r>
              <a:rPr lang="en-US" sz="7200" u="sng" dirty="0" smtClean="0"/>
              <a:t>clarity</a:t>
            </a:r>
            <a:r>
              <a:rPr lang="en-US" sz="7200" dirty="0" smtClean="0"/>
              <a:t>, opportunity for more </a:t>
            </a:r>
            <a:r>
              <a:rPr lang="en-US" sz="7200" u="sng" dirty="0" smtClean="0"/>
              <a:t>uniformity</a:t>
            </a:r>
            <a:r>
              <a:rPr lang="en-US" sz="7200" dirty="0" smtClean="0"/>
              <a:t>, and </a:t>
            </a:r>
            <a:r>
              <a:rPr lang="en-US" sz="7200" u="sng" dirty="0" smtClean="0"/>
              <a:t>modernization</a:t>
            </a:r>
            <a:r>
              <a:rPr lang="en-US" sz="7200" dirty="0" smtClean="0"/>
              <a:t> recognize new technology..  </a:t>
            </a:r>
          </a:p>
          <a:p>
            <a:pPr marL="0" indent="0">
              <a:buNone/>
            </a:pPr>
            <a:r>
              <a:rPr lang="en-US" sz="7200" dirty="0" smtClean="0"/>
              <a:t> </a:t>
            </a:r>
          </a:p>
          <a:p>
            <a:pPr lvl="0"/>
            <a:r>
              <a:rPr lang="en-US" sz="7200" dirty="0" smtClean="0"/>
              <a:t>Clear uniform laws that meet consumers changing preferences will benefit creditors, collectors and consumers alike.</a:t>
            </a:r>
          </a:p>
          <a:p>
            <a:pPr lvl="0"/>
            <a:endParaRPr lang="en-US" sz="7200" dirty="0" smtClean="0"/>
          </a:p>
          <a:p>
            <a:pPr lvl="0"/>
            <a:r>
              <a:rPr lang="en-US" sz="7200" dirty="0" smtClean="0"/>
              <a:t>The rulemaking will provide a unique opportunity to deliver much needed clarity, uniformity and modernizing.</a:t>
            </a:r>
          </a:p>
          <a:p>
            <a:endParaRPr lang="en-US" sz="7200" dirty="0"/>
          </a:p>
        </p:txBody>
      </p:sp>
      <p:cxnSp>
        <p:nvCxnSpPr>
          <p:cNvPr id="4" name="Straight Connector 3"/>
          <p:cNvCxnSpPr/>
          <p:nvPr/>
        </p:nvCxnSpPr>
        <p:spPr>
          <a:xfrm>
            <a:off x="1295400" y="1295400"/>
            <a:ext cx="67056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082010"/>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20024</TotalTime>
  <Words>642</Words>
  <Application>Microsoft Office PowerPoint</Application>
  <PresentationFormat>On-screen Show (4:3)</PresentationFormat>
  <Paragraphs>142</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A majority of members  are small businesses</vt:lpstr>
      <vt:lpstr>Legislation</vt:lpstr>
      <vt:lpstr>Legislative Highlights:</vt:lpstr>
      <vt:lpstr>Other Highlights</vt:lpstr>
      <vt:lpstr>Hearings on the Future of Debt Collection Regulations  </vt:lpstr>
      <vt:lpstr>Federal Activity</vt:lpstr>
      <vt:lpstr>CFPB Debt Collection Rulemaking</vt:lpstr>
      <vt:lpstr>CFPB Debt Collection Rulemaking</vt:lpstr>
      <vt:lpstr>Advancing Technology/ Changing Consumer Preferences</vt:lpstr>
      <vt:lpstr>FCC / TCPA</vt:lpstr>
      <vt:lpstr>FCC / TCPA</vt:lpstr>
      <vt:lpstr>FCC / TCPA</vt:lpstr>
      <vt:lpstr>Unintended Consequences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Madden</dc:creator>
  <cp:lastModifiedBy>Andrew Madden</cp:lastModifiedBy>
  <cp:revision>22</cp:revision>
  <cp:lastPrinted>2016-10-05T14:13:45Z</cp:lastPrinted>
  <dcterms:created xsi:type="dcterms:W3CDTF">2016-09-27T14:03:00Z</dcterms:created>
  <dcterms:modified xsi:type="dcterms:W3CDTF">2016-10-11T11:47:27Z</dcterms:modified>
</cp:coreProperties>
</file>